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Lazydog" charset="1" panose="00000000000000000000"/>
      <p:regular r:id="rId12"/>
    </p:embeddedFont>
    <p:embeddedFont>
      <p:font typeface="Klein" charset="1" panose="02000503060000020004"/>
      <p:regular r:id="rId13"/>
    </p:embeddedFont>
    <p:embeddedFont>
      <p:font typeface="Klein Bold" charset="1" panose="02000503060000020004"/>
      <p:regular r:id="rId14"/>
    </p:embeddedFont>
    <p:embeddedFont>
      <p:font typeface="Klein Italics" charset="1" panose="02000503060000020004"/>
      <p:regular r:id="rId15"/>
    </p:embeddedFont>
    <p:embeddedFont>
      <p:font typeface="Klein Bold Italics" charset="1" panose="02000503060000020004"/>
      <p:regular r:id="rId16"/>
    </p:embeddedFont>
    <p:embeddedFont>
      <p:font typeface="Klein Thin" charset="1" panose="02000503060000020004"/>
      <p:regular r:id="rId17"/>
    </p:embeddedFont>
    <p:embeddedFont>
      <p:font typeface="Klein Thin Italics" charset="1" panose="02000503060000020004"/>
      <p:regular r:id="rId18"/>
    </p:embeddedFont>
    <p:embeddedFont>
      <p:font typeface="Klein Heavy" charset="1" panose="02000503060000020004"/>
      <p:regular r:id="rId19"/>
    </p:embeddedFont>
    <p:embeddedFont>
      <p:font typeface="Klein Heavy Italics" charset="1" panose="02000503060000020004"/>
      <p:regular r:id="rId20"/>
    </p:embeddedFont>
    <p:embeddedFont>
      <p:font typeface="Open Sans" charset="1" panose="020B0606030504020204"/>
      <p:regular r:id="rId21"/>
    </p:embeddedFont>
    <p:embeddedFont>
      <p:font typeface="Open Sans Bold" charset="1" panose="020B0806030504020204"/>
      <p:regular r:id="rId22"/>
    </p:embeddedFont>
    <p:embeddedFont>
      <p:font typeface="Open Sans Italics" charset="1" panose="020B0606030504020204"/>
      <p:regular r:id="rId23"/>
    </p:embeddedFont>
    <p:embeddedFont>
      <p:font typeface="Open Sans Bold Italics" charset="1" panose="020B0806030504020204"/>
      <p:regular r:id="rId24"/>
    </p:embeddedFont>
    <p:embeddedFont>
      <p:font typeface="Open Sans Light" charset="1" panose="020B0306030504020204"/>
      <p:regular r:id="rId25"/>
    </p:embeddedFont>
    <p:embeddedFont>
      <p:font typeface="Open Sans Light Italics" charset="1" panose="020B0306030504020204"/>
      <p:regular r:id="rId26"/>
    </p:embeddedFont>
    <p:embeddedFont>
      <p:font typeface="Open Sans Ultra-Bold" charset="1" panose="00000000000000000000"/>
      <p:regular r:id="rId27"/>
    </p:embeddedFont>
    <p:embeddedFont>
      <p:font typeface="Open Sans Ultra-Bold Italics"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https://repository.urosario.edu.co/server/api/core/bitstreams/bfe0f7ca-b512-4ba5-9836-0631063ba5bc/content" TargetMode="External" Type="http://schemas.openxmlformats.org/officeDocument/2006/relationships/hyperlink"/><Relationship Id="rId5" Target="https://www.ncbi.nlm.nih.gov/gene/3624" TargetMode="External" Type="http://schemas.openxmlformats.org/officeDocument/2006/relationships/hyperlink"/><Relationship Id="rId6" Target="https://en.wikipedia.org/w/index.php?title=Contactin_1&amp;oldid=1142721918" TargetMode="External" Type="http://schemas.openxmlformats.org/officeDocument/2006/relationships/hyperlink"/><Relationship Id="rId7" Target="https://en.wikipedia.org/w/index.php?title=CRYAB&amp;oldid=1142716396"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916658" y="112183"/>
            <a:ext cx="10454684" cy="10062633"/>
          </a:xfrm>
          <a:custGeom>
            <a:avLst/>
            <a:gdLst/>
            <a:ahLst/>
            <a:cxnLst/>
            <a:rect r="r" b="b" t="t" l="l"/>
            <a:pathLst>
              <a:path h="10062633" w="10454684">
                <a:moveTo>
                  <a:pt x="0" y="0"/>
                </a:moveTo>
                <a:lnTo>
                  <a:pt x="10454684" y="0"/>
                </a:lnTo>
                <a:lnTo>
                  <a:pt x="10454684" y="10062634"/>
                </a:lnTo>
                <a:lnTo>
                  <a:pt x="0" y="10062634"/>
                </a:lnTo>
                <a:lnTo>
                  <a:pt x="0" y="0"/>
                </a:lnTo>
                <a:close/>
              </a:path>
            </a:pathLst>
          </a:custGeom>
          <a:blipFill>
            <a:blip r:embed="rId3"/>
            <a:stretch>
              <a:fillRect l="0" t="0" r="0" b="0"/>
            </a:stretch>
          </a:blipFill>
        </p:spPr>
      </p:sp>
      <p:sp>
        <p:nvSpPr>
          <p:cNvPr name="Freeform 4" id="4"/>
          <p:cNvSpPr/>
          <p:nvPr/>
        </p:nvSpPr>
        <p:spPr>
          <a:xfrm flipH="false" flipV="false" rot="0">
            <a:off x="14027828" y="7346882"/>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324530">
            <a:off x="-1050153" y="-907951"/>
            <a:ext cx="3532220" cy="5250597"/>
          </a:xfrm>
          <a:custGeom>
            <a:avLst/>
            <a:gdLst/>
            <a:ahLst/>
            <a:cxnLst/>
            <a:rect r="r" b="b" t="t" l="l"/>
            <a:pathLst>
              <a:path h="5250597" w="3532220">
                <a:moveTo>
                  <a:pt x="0" y="0"/>
                </a:moveTo>
                <a:lnTo>
                  <a:pt x="3532220" y="0"/>
                </a:lnTo>
                <a:lnTo>
                  <a:pt x="3532220" y="5250596"/>
                </a:lnTo>
                <a:lnTo>
                  <a:pt x="0" y="5250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98259" y="7770606"/>
            <a:ext cx="2453917" cy="4114800"/>
          </a:xfrm>
          <a:custGeom>
            <a:avLst/>
            <a:gdLst/>
            <a:ahLst/>
            <a:cxnLst/>
            <a:rect r="r" b="b" t="t" l="l"/>
            <a:pathLst>
              <a:path h="4114800" w="2453917">
                <a:moveTo>
                  <a:pt x="0" y="0"/>
                </a:moveTo>
                <a:lnTo>
                  <a:pt x="2453918" y="0"/>
                </a:lnTo>
                <a:lnTo>
                  <a:pt x="245391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028700" y="473776"/>
            <a:ext cx="15268665" cy="9354230"/>
          </a:xfrm>
          <a:prstGeom prst="rect">
            <a:avLst/>
          </a:prstGeom>
        </p:spPr>
        <p:txBody>
          <a:bodyPr anchor="t" rtlCol="false" tIns="0" lIns="0" bIns="0" rIns="0">
            <a:spAutoFit/>
          </a:bodyPr>
          <a:lstStyle/>
          <a:p>
            <a:pPr algn="ctr">
              <a:lnSpc>
                <a:spcPts val="14890"/>
              </a:lnSpc>
            </a:pPr>
            <a:r>
              <a:rPr lang="en-US" sz="10635">
                <a:solidFill>
                  <a:srgbClr val="223022"/>
                </a:solidFill>
                <a:latin typeface="Lazydog Bold"/>
              </a:rPr>
              <a:t>APRENDIZAJE SUPERVISADO PARA EL ANÁLISIS DE EXPRESIÓN GÉNICA EN CÁNCER</a:t>
            </a:r>
          </a:p>
          <a:p>
            <a:pPr algn="ctr">
              <a:lnSpc>
                <a:spcPts val="14890"/>
              </a:lnSpc>
            </a:pPr>
          </a:p>
        </p:txBody>
      </p:sp>
      <p:sp>
        <p:nvSpPr>
          <p:cNvPr name="TextBox 8" id="8"/>
          <p:cNvSpPr txBox="true"/>
          <p:nvPr/>
        </p:nvSpPr>
        <p:spPr>
          <a:xfrm rot="0">
            <a:off x="3016076" y="8757602"/>
            <a:ext cx="12255848" cy="1820545"/>
          </a:xfrm>
          <a:prstGeom prst="rect">
            <a:avLst/>
          </a:prstGeom>
        </p:spPr>
        <p:txBody>
          <a:bodyPr anchor="t" rtlCol="false" tIns="0" lIns="0" bIns="0" rIns="0">
            <a:spAutoFit/>
          </a:bodyPr>
          <a:lstStyle/>
          <a:p>
            <a:pPr algn="ctr">
              <a:lnSpc>
                <a:spcPts val="7279"/>
              </a:lnSpc>
            </a:pPr>
            <a:r>
              <a:rPr lang="en-US" sz="5199">
                <a:solidFill>
                  <a:srgbClr val="223022"/>
                </a:solidFill>
                <a:latin typeface="Klein"/>
              </a:rPr>
              <a:t>ANGIE TATIANA DAZA MALAGÓN </a:t>
            </a:r>
          </a:p>
          <a:p>
            <a:pPr algn="ctr">
              <a:lnSpc>
                <a:spcPts val="7279"/>
              </a:lnSpc>
            </a:pPr>
            <a:r>
              <a:rPr lang="en-US" sz="5199">
                <a:solidFill>
                  <a:srgbClr val="223022"/>
                </a:solidFill>
                <a:latin typeface="Klein"/>
              </a:rPr>
              <a:t>76939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4269215">
            <a:off x="15440127" y="-942958"/>
            <a:ext cx="2686721" cy="3993775"/>
          </a:xfrm>
          <a:custGeom>
            <a:avLst/>
            <a:gdLst/>
            <a:ahLst/>
            <a:cxnLst/>
            <a:rect r="r" b="b" t="t" l="l"/>
            <a:pathLst>
              <a:path h="3993775" w="2686721">
                <a:moveTo>
                  <a:pt x="0" y="0"/>
                </a:moveTo>
                <a:lnTo>
                  <a:pt x="2686722" y="0"/>
                </a:lnTo>
                <a:lnTo>
                  <a:pt x="2686722" y="3993776"/>
                </a:lnTo>
                <a:lnTo>
                  <a:pt x="0" y="3993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313144">
            <a:off x="-1465275" y="8376753"/>
            <a:ext cx="4987950" cy="3500634"/>
          </a:xfrm>
          <a:custGeom>
            <a:avLst/>
            <a:gdLst/>
            <a:ahLst/>
            <a:cxnLst/>
            <a:rect r="r" b="b" t="t" l="l"/>
            <a:pathLst>
              <a:path h="3500634" w="4987950">
                <a:moveTo>
                  <a:pt x="0" y="0"/>
                </a:moveTo>
                <a:lnTo>
                  <a:pt x="4987950" y="0"/>
                </a:lnTo>
                <a:lnTo>
                  <a:pt x="4987950" y="3500634"/>
                </a:lnTo>
                <a:lnTo>
                  <a:pt x="0" y="35006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462799" y="1825471"/>
            <a:ext cx="8202758" cy="7995747"/>
            <a:chOff x="0" y="0"/>
            <a:chExt cx="2160397" cy="2105876"/>
          </a:xfrm>
        </p:grpSpPr>
        <p:sp>
          <p:nvSpPr>
            <p:cNvPr name="Freeform 6" id="6"/>
            <p:cNvSpPr/>
            <p:nvPr/>
          </p:nvSpPr>
          <p:spPr>
            <a:xfrm flipH="false" flipV="false" rot="0">
              <a:off x="0" y="0"/>
              <a:ext cx="2160397" cy="2105876"/>
            </a:xfrm>
            <a:custGeom>
              <a:avLst/>
              <a:gdLst/>
              <a:ahLst/>
              <a:cxnLst/>
              <a:rect r="r" b="b" t="t" l="l"/>
              <a:pathLst>
                <a:path h="2105876" w="2160397">
                  <a:moveTo>
                    <a:pt x="0" y="0"/>
                  </a:moveTo>
                  <a:lnTo>
                    <a:pt x="2160397" y="0"/>
                  </a:lnTo>
                  <a:lnTo>
                    <a:pt x="2160397" y="2105876"/>
                  </a:lnTo>
                  <a:lnTo>
                    <a:pt x="0" y="2105876"/>
                  </a:lnTo>
                  <a:close/>
                </a:path>
              </a:pathLst>
            </a:custGeom>
            <a:solidFill>
              <a:srgbClr val="86B696"/>
            </a:solidFill>
          </p:spPr>
        </p:sp>
        <p:sp>
          <p:nvSpPr>
            <p:cNvPr name="TextBox 7" id="7"/>
            <p:cNvSpPr txBox="true"/>
            <p:nvPr/>
          </p:nvSpPr>
          <p:spPr>
            <a:xfrm>
              <a:off x="0" y="-38100"/>
              <a:ext cx="2160397" cy="214397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144000" y="1825471"/>
            <a:ext cx="8115858" cy="7995747"/>
            <a:chOff x="0" y="0"/>
            <a:chExt cx="2137510" cy="2105876"/>
          </a:xfrm>
        </p:grpSpPr>
        <p:sp>
          <p:nvSpPr>
            <p:cNvPr name="Freeform 9" id="9"/>
            <p:cNvSpPr/>
            <p:nvPr/>
          </p:nvSpPr>
          <p:spPr>
            <a:xfrm flipH="false" flipV="false" rot="0">
              <a:off x="0" y="0"/>
              <a:ext cx="2137510" cy="2105876"/>
            </a:xfrm>
            <a:custGeom>
              <a:avLst/>
              <a:gdLst/>
              <a:ahLst/>
              <a:cxnLst/>
              <a:rect r="r" b="b" t="t" l="l"/>
              <a:pathLst>
                <a:path h="2105876" w="2137510">
                  <a:moveTo>
                    <a:pt x="0" y="0"/>
                  </a:moveTo>
                  <a:lnTo>
                    <a:pt x="2137510" y="0"/>
                  </a:lnTo>
                  <a:lnTo>
                    <a:pt x="2137510" y="2105876"/>
                  </a:lnTo>
                  <a:lnTo>
                    <a:pt x="0" y="2105876"/>
                  </a:lnTo>
                  <a:close/>
                </a:path>
              </a:pathLst>
            </a:custGeom>
            <a:solidFill>
              <a:srgbClr val="86B696"/>
            </a:solidFill>
          </p:spPr>
        </p:sp>
        <p:sp>
          <p:nvSpPr>
            <p:cNvPr name="TextBox 10" id="10"/>
            <p:cNvSpPr txBox="true"/>
            <p:nvPr/>
          </p:nvSpPr>
          <p:spPr>
            <a:xfrm>
              <a:off x="0" y="-38100"/>
              <a:ext cx="2137510" cy="2143976"/>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28700" y="3078398"/>
            <a:ext cx="6662707" cy="6179902"/>
          </a:xfrm>
          <a:custGeom>
            <a:avLst/>
            <a:gdLst/>
            <a:ahLst/>
            <a:cxnLst/>
            <a:rect r="r" b="b" t="t" l="l"/>
            <a:pathLst>
              <a:path h="6179902" w="6662707">
                <a:moveTo>
                  <a:pt x="0" y="0"/>
                </a:moveTo>
                <a:lnTo>
                  <a:pt x="6662707" y="0"/>
                </a:lnTo>
                <a:lnTo>
                  <a:pt x="6662707" y="6179902"/>
                </a:lnTo>
                <a:lnTo>
                  <a:pt x="0" y="6179902"/>
                </a:lnTo>
                <a:lnTo>
                  <a:pt x="0" y="0"/>
                </a:lnTo>
                <a:close/>
              </a:path>
            </a:pathLst>
          </a:custGeom>
          <a:blipFill>
            <a:blip r:embed="rId7"/>
            <a:stretch>
              <a:fillRect l="0" t="0" r="0" b="0"/>
            </a:stretch>
          </a:blipFill>
        </p:spPr>
      </p:sp>
      <p:sp>
        <p:nvSpPr>
          <p:cNvPr name="Freeform 12" id="12"/>
          <p:cNvSpPr/>
          <p:nvPr/>
        </p:nvSpPr>
        <p:spPr>
          <a:xfrm flipH="false" flipV="false" rot="0">
            <a:off x="9443711" y="3158626"/>
            <a:ext cx="7249688" cy="6099674"/>
          </a:xfrm>
          <a:custGeom>
            <a:avLst/>
            <a:gdLst/>
            <a:ahLst/>
            <a:cxnLst/>
            <a:rect r="r" b="b" t="t" l="l"/>
            <a:pathLst>
              <a:path h="6099674" w="7249688">
                <a:moveTo>
                  <a:pt x="0" y="0"/>
                </a:moveTo>
                <a:lnTo>
                  <a:pt x="7249688" y="0"/>
                </a:lnTo>
                <a:lnTo>
                  <a:pt x="7249688" y="6099674"/>
                </a:lnTo>
                <a:lnTo>
                  <a:pt x="0" y="6099674"/>
                </a:lnTo>
                <a:lnTo>
                  <a:pt x="0" y="0"/>
                </a:lnTo>
                <a:close/>
              </a:path>
            </a:pathLst>
          </a:custGeom>
          <a:blipFill>
            <a:blip r:embed="rId8"/>
            <a:stretch>
              <a:fillRect l="0" t="0" r="0" b="0"/>
            </a:stretch>
          </a:blipFill>
        </p:spPr>
      </p:sp>
      <p:sp>
        <p:nvSpPr>
          <p:cNvPr name="TextBox 13" id="13"/>
          <p:cNvSpPr txBox="true"/>
          <p:nvPr/>
        </p:nvSpPr>
        <p:spPr>
          <a:xfrm rot="0">
            <a:off x="1424734" y="-142875"/>
            <a:ext cx="15268665" cy="1236345"/>
          </a:xfrm>
          <a:prstGeom prst="rect">
            <a:avLst/>
          </a:prstGeom>
        </p:spPr>
        <p:txBody>
          <a:bodyPr anchor="t" rtlCol="false" tIns="0" lIns="0" bIns="0" rIns="0">
            <a:spAutoFit/>
          </a:bodyPr>
          <a:lstStyle/>
          <a:p>
            <a:pPr algn="ctr">
              <a:lnSpc>
                <a:spcPts val="10080"/>
              </a:lnSpc>
            </a:pPr>
            <a:r>
              <a:rPr lang="en-US" sz="7200">
                <a:solidFill>
                  <a:srgbClr val="3D593D"/>
                </a:solidFill>
                <a:latin typeface="Lazydog Bold"/>
              </a:rPr>
              <a:t>RESULTADOS</a:t>
            </a:r>
          </a:p>
        </p:txBody>
      </p:sp>
      <p:sp>
        <p:nvSpPr>
          <p:cNvPr name="TextBox 14" id="14"/>
          <p:cNvSpPr txBox="true"/>
          <p:nvPr/>
        </p:nvSpPr>
        <p:spPr>
          <a:xfrm rot="0">
            <a:off x="2681968" y="1720696"/>
            <a:ext cx="3764420" cy="838205"/>
          </a:xfrm>
          <a:prstGeom prst="rect">
            <a:avLst/>
          </a:prstGeom>
        </p:spPr>
        <p:txBody>
          <a:bodyPr anchor="t" rtlCol="false" tIns="0" lIns="0" bIns="0" rIns="0">
            <a:spAutoFit/>
          </a:bodyPr>
          <a:lstStyle/>
          <a:p>
            <a:pPr algn="ctr">
              <a:lnSpc>
                <a:spcPts val="6824"/>
              </a:lnSpc>
            </a:pPr>
            <a:r>
              <a:rPr lang="en-US" sz="4874">
                <a:solidFill>
                  <a:srgbClr val="DFECE0"/>
                </a:solidFill>
                <a:latin typeface="Lazydog Bold"/>
              </a:rPr>
              <a:t>MODELO SVM</a:t>
            </a:r>
          </a:p>
        </p:txBody>
      </p:sp>
      <p:sp>
        <p:nvSpPr>
          <p:cNvPr name="TextBox 15" id="15"/>
          <p:cNvSpPr txBox="true"/>
          <p:nvPr/>
        </p:nvSpPr>
        <p:spPr>
          <a:xfrm rot="0">
            <a:off x="9059066" y="2087410"/>
            <a:ext cx="8200792" cy="838205"/>
          </a:xfrm>
          <a:prstGeom prst="rect">
            <a:avLst/>
          </a:prstGeom>
        </p:spPr>
        <p:txBody>
          <a:bodyPr anchor="t" rtlCol="false" tIns="0" lIns="0" bIns="0" rIns="0">
            <a:spAutoFit/>
          </a:bodyPr>
          <a:lstStyle/>
          <a:p>
            <a:pPr algn="ctr">
              <a:lnSpc>
                <a:spcPts val="6824"/>
              </a:lnSpc>
            </a:pPr>
            <a:r>
              <a:rPr lang="en-US" sz="4874">
                <a:solidFill>
                  <a:srgbClr val="DFECE0"/>
                </a:solidFill>
                <a:latin typeface="Lazydog Bold"/>
              </a:rPr>
              <a:t>REGRESIÓN LOGISTICA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4269215">
            <a:off x="15440127" y="-942958"/>
            <a:ext cx="2686721" cy="3993775"/>
          </a:xfrm>
          <a:custGeom>
            <a:avLst/>
            <a:gdLst/>
            <a:ahLst/>
            <a:cxnLst/>
            <a:rect r="r" b="b" t="t" l="l"/>
            <a:pathLst>
              <a:path h="3993775" w="2686721">
                <a:moveTo>
                  <a:pt x="0" y="0"/>
                </a:moveTo>
                <a:lnTo>
                  <a:pt x="2686722" y="0"/>
                </a:lnTo>
                <a:lnTo>
                  <a:pt x="2686722" y="3993776"/>
                </a:lnTo>
                <a:lnTo>
                  <a:pt x="0" y="3993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313144">
            <a:off x="-1465275" y="8376753"/>
            <a:ext cx="4987950" cy="3500634"/>
          </a:xfrm>
          <a:custGeom>
            <a:avLst/>
            <a:gdLst/>
            <a:ahLst/>
            <a:cxnLst/>
            <a:rect r="r" b="b" t="t" l="l"/>
            <a:pathLst>
              <a:path h="3500634" w="4987950">
                <a:moveTo>
                  <a:pt x="0" y="0"/>
                </a:moveTo>
                <a:lnTo>
                  <a:pt x="4987950" y="0"/>
                </a:lnTo>
                <a:lnTo>
                  <a:pt x="4987950" y="3500634"/>
                </a:lnTo>
                <a:lnTo>
                  <a:pt x="0" y="35006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382871" y="2970330"/>
            <a:ext cx="8280162" cy="7156740"/>
            <a:chOff x="0" y="0"/>
            <a:chExt cx="2180783" cy="1884903"/>
          </a:xfrm>
        </p:grpSpPr>
        <p:sp>
          <p:nvSpPr>
            <p:cNvPr name="Freeform 6" id="6"/>
            <p:cNvSpPr/>
            <p:nvPr/>
          </p:nvSpPr>
          <p:spPr>
            <a:xfrm flipH="false" flipV="false" rot="0">
              <a:off x="0" y="0"/>
              <a:ext cx="2180783" cy="1884903"/>
            </a:xfrm>
            <a:custGeom>
              <a:avLst/>
              <a:gdLst/>
              <a:ahLst/>
              <a:cxnLst/>
              <a:rect r="r" b="b" t="t" l="l"/>
              <a:pathLst>
                <a:path h="1884903" w="2180783">
                  <a:moveTo>
                    <a:pt x="0" y="0"/>
                  </a:moveTo>
                  <a:lnTo>
                    <a:pt x="2180783" y="0"/>
                  </a:lnTo>
                  <a:lnTo>
                    <a:pt x="2180783" y="1884903"/>
                  </a:lnTo>
                  <a:lnTo>
                    <a:pt x="0" y="1884903"/>
                  </a:lnTo>
                  <a:close/>
                </a:path>
              </a:pathLst>
            </a:custGeom>
            <a:solidFill>
              <a:srgbClr val="86B696"/>
            </a:solidFill>
          </p:spPr>
        </p:sp>
        <p:sp>
          <p:nvSpPr>
            <p:cNvPr name="TextBox 7" id="7"/>
            <p:cNvSpPr txBox="true"/>
            <p:nvPr/>
          </p:nvSpPr>
          <p:spPr>
            <a:xfrm>
              <a:off x="0" y="-38100"/>
              <a:ext cx="2180783" cy="192300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144000" y="2970330"/>
            <a:ext cx="8872526" cy="6962259"/>
            <a:chOff x="0" y="0"/>
            <a:chExt cx="2336797" cy="1833681"/>
          </a:xfrm>
        </p:grpSpPr>
        <p:sp>
          <p:nvSpPr>
            <p:cNvPr name="Freeform 9" id="9"/>
            <p:cNvSpPr/>
            <p:nvPr/>
          </p:nvSpPr>
          <p:spPr>
            <a:xfrm flipH="false" flipV="false" rot="0">
              <a:off x="0" y="0"/>
              <a:ext cx="2336797" cy="1833681"/>
            </a:xfrm>
            <a:custGeom>
              <a:avLst/>
              <a:gdLst/>
              <a:ahLst/>
              <a:cxnLst/>
              <a:rect r="r" b="b" t="t" l="l"/>
              <a:pathLst>
                <a:path h="1833681" w="2336797">
                  <a:moveTo>
                    <a:pt x="0" y="0"/>
                  </a:moveTo>
                  <a:lnTo>
                    <a:pt x="2336797" y="0"/>
                  </a:lnTo>
                  <a:lnTo>
                    <a:pt x="2336797" y="1833681"/>
                  </a:lnTo>
                  <a:lnTo>
                    <a:pt x="0" y="1833681"/>
                  </a:lnTo>
                  <a:close/>
                </a:path>
              </a:pathLst>
            </a:custGeom>
            <a:solidFill>
              <a:srgbClr val="86B696"/>
            </a:solidFill>
          </p:spPr>
        </p:sp>
        <p:sp>
          <p:nvSpPr>
            <p:cNvPr name="TextBox 10" id="10"/>
            <p:cNvSpPr txBox="true"/>
            <p:nvPr/>
          </p:nvSpPr>
          <p:spPr>
            <a:xfrm>
              <a:off x="0" y="-38100"/>
              <a:ext cx="2336797" cy="1871781"/>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28700" y="3898241"/>
            <a:ext cx="6824511" cy="5987449"/>
          </a:xfrm>
          <a:custGeom>
            <a:avLst/>
            <a:gdLst/>
            <a:ahLst/>
            <a:cxnLst/>
            <a:rect r="r" b="b" t="t" l="l"/>
            <a:pathLst>
              <a:path h="5987449" w="6824511">
                <a:moveTo>
                  <a:pt x="0" y="0"/>
                </a:moveTo>
                <a:lnTo>
                  <a:pt x="6824511" y="0"/>
                </a:lnTo>
                <a:lnTo>
                  <a:pt x="6824511" y="5987449"/>
                </a:lnTo>
                <a:lnTo>
                  <a:pt x="0" y="5987449"/>
                </a:lnTo>
                <a:lnTo>
                  <a:pt x="0" y="0"/>
                </a:lnTo>
                <a:close/>
              </a:path>
            </a:pathLst>
          </a:custGeom>
          <a:blipFill>
            <a:blip r:embed="rId7"/>
            <a:stretch>
              <a:fillRect l="0" t="0" r="0" b="0"/>
            </a:stretch>
          </a:blipFill>
        </p:spPr>
      </p:sp>
      <p:sp>
        <p:nvSpPr>
          <p:cNvPr name="Freeform 12" id="12"/>
          <p:cNvSpPr/>
          <p:nvPr/>
        </p:nvSpPr>
        <p:spPr>
          <a:xfrm flipH="false" flipV="false" rot="0">
            <a:off x="9918181" y="4008636"/>
            <a:ext cx="7341119" cy="5766659"/>
          </a:xfrm>
          <a:custGeom>
            <a:avLst/>
            <a:gdLst/>
            <a:ahLst/>
            <a:cxnLst/>
            <a:rect r="r" b="b" t="t" l="l"/>
            <a:pathLst>
              <a:path h="5766659" w="7341119">
                <a:moveTo>
                  <a:pt x="0" y="0"/>
                </a:moveTo>
                <a:lnTo>
                  <a:pt x="7341119" y="0"/>
                </a:lnTo>
                <a:lnTo>
                  <a:pt x="7341119" y="5766659"/>
                </a:lnTo>
                <a:lnTo>
                  <a:pt x="0" y="5766659"/>
                </a:lnTo>
                <a:lnTo>
                  <a:pt x="0" y="0"/>
                </a:lnTo>
                <a:close/>
              </a:path>
            </a:pathLst>
          </a:custGeom>
          <a:blipFill>
            <a:blip r:embed="rId8"/>
            <a:stretch>
              <a:fillRect l="0" t="0" r="-10314" b="0"/>
            </a:stretch>
          </a:blipFill>
        </p:spPr>
      </p:sp>
      <p:sp>
        <p:nvSpPr>
          <p:cNvPr name="TextBox 13" id="13"/>
          <p:cNvSpPr txBox="true"/>
          <p:nvPr/>
        </p:nvSpPr>
        <p:spPr>
          <a:xfrm rot="0">
            <a:off x="1028700" y="885825"/>
            <a:ext cx="15268665" cy="1236345"/>
          </a:xfrm>
          <a:prstGeom prst="rect">
            <a:avLst/>
          </a:prstGeom>
        </p:spPr>
        <p:txBody>
          <a:bodyPr anchor="t" rtlCol="false" tIns="0" lIns="0" bIns="0" rIns="0">
            <a:spAutoFit/>
          </a:bodyPr>
          <a:lstStyle/>
          <a:p>
            <a:pPr algn="ctr">
              <a:lnSpc>
                <a:spcPts val="10080"/>
              </a:lnSpc>
            </a:pPr>
            <a:r>
              <a:rPr lang="en-US" sz="7200">
                <a:solidFill>
                  <a:srgbClr val="3D593D"/>
                </a:solidFill>
                <a:latin typeface="Lazydog Bold"/>
              </a:rPr>
              <a:t>Ideas principales:</a:t>
            </a:r>
          </a:p>
        </p:txBody>
      </p:sp>
      <p:sp>
        <p:nvSpPr>
          <p:cNvPr name="TextBox 14" id="14"/>
          <p:cNvSpPr txBox="true"/>
          <p:nvPr/>
        </p:nvSpPr>
        <p:spPr>
          <a:xfrm rot="0">
            <a:off x="2113164" y="3060036"/>
            <a:ext cx="3764420" cy="838205"/>
          </a:xfrm>
          <a:prstGeom prst="rect">
            <a:avLst/>
          </a:prstGeom>
        </p:spPr>
        <p:txBody>
          <a:bodyPr anchor="t" rtlCol="false" tIns="0" lIns="0" bIns="0" rIns="0">
            <a:spAutoFit/>
          </a:bodyPr>
          <a:lstStyle/>
          <a:p>
            <a:pPr algn="ctr">
              <a:lnSpc>
                <a:spcPts val="6824"/>
              </a:lnSpc>
            </a:pPr>
            <a:r>
              <a:rPr lang="en-US" sz="4874">
                <a:solidFill>
                  <a:srgbClr val="DFECE0"/>
                </a:solidFill>
                <a:latin typeface="Lazydog Bold"/>
              </a:rPr>
              <a:t>KNN</a:t>
            </a:r>
          </a:p>
        </p:txBody>
      </p:sp>
      <p:sp>
        <p:nvSpPr>
          <p:cNvPr name="TextBox 15" id="15"/>
          <p:cNvSpPr txBox="true"/>
          <p:nvPr/>
        </p:nvSpPr>
        <p:spPr>
          <a:xfrm rot="0">
            <a:off x="10767637" y="3060036"/>
            <a:ext cx="5642206" cy="838205"/>
          </a:xfrm>
          <a:prstGeom prst="rect">
            <a:avLst/>
          </a:prstGeom>
        </p:spPr>
        <p:txBody>
          <a:bodyPr anchor="t" rtlCol="false" tIns="0" lIns="0" bIns="0" rIns="0">
            <a:spAutoFit/>
          </a:bodyPr>
          <a:lstStyle/>
          <a:p>
            <a:pPr algn="ctr">
              <a:lnSpc>
                <a:spcPts val="6824"/>
              </a:lnSpc>
            </a:pPr>
            <a:r>
              <a:rPr lang="en-US" sz="4874">
                <a:solidFill>
                  <a:srgbClr val="DFECE0"/>
                </a:solidFill>
                <a:latin typeface="Lazydog Bold"/>
              </a:rPr>
              <a:t>ÁRBOL DE DECISIÓN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9303486">
            <a:off x="3480939" y="829730"/>
            <a:ext cx="11326122" cy="10901393"/>
          </a:xfrm>
          <a:custGeom>
            <a:avLst/>
            <a:gdLst/>
            <a:ahLst/>
            <a:cxnLst/>
            <a:rect r="r" b="b" t="t" l="l"/>
            <a:pathLst>
              <a:path h="10901393" w="11326122">
                <a:moveTo>
                  <a:pt x="0" y="0"/>
                </a:moveTo>
                <a:lnTo>
                  <a:pt x="11326122" y="0"/>
                </a:lnTo>
                <a:lnTo>
                  <a:pt x="11326122" y="10901392"/>
                </a:lnTo>
                <a:lnTo>
                  <a:pt x="0" y="10901392"/>
                </a:lnTo>
                <a:lnTo>
                  <a:pt x="0" y="0"/>
                </a:lnTo>
                <a:close/>
              </a:path>
            </a:pathLst>
          </a:custGeom>
          <a:blipFill>
            <a:blip r:embed="rId3"/>
            <a:stretch>
              <a:fillRect l="0" t="0" r="0" b="0"/>
            </a:stretch>
          </a:blipFill>
        </p:spPr>
      </p:sp>
      <p:sp>
        <p:nvSpPr>
          <p:cNvPr name="TextBox 4" id="4"/>
          <p:cNvSpPr txBox="true"/>
          <p:nvPr/>
        </p:nvSpPr>
        <p:spPr>
          <a:xfrm rot="0">
            <a:off x="1028700" y="885825"/>
            <a:ext cx="15268665" cy="1236345"/>
          </a:xfrm>
          <a:prstGeom prst="rect">
            <a:avLst/>
          </a:prstGeom>
        </p:spPr>
        <p:txBody>
          <a:bodyPr anchor="t" rtlCol="false" tIns="0" lIns="0" bIns="0" rIns="0">
            <a:spAutoFit/>
          </a:bodyPr>
          <a:lstStyle/>
          <a:p>
            <a:pPr algn="ctr">
              <a:lnSpc>
                <a:spcPts val="10080"/>
              </a:lnSpc>
            </a:pPr>
            <a:r>
              <a:rPr lang="en-US" sz="7200">
                <a:solidFill>
                  <a:srgbClr val="3D593D"/>
                </a:solidFill>
                <a:latin typeface="Lazydog Bold"/>
              </a:rPr>
              <a:t>Conclusiones:</a:t>
            </a:r>
          </a:p>
        </p:txBody>
      </p:sp>
      <p:sp>
        <p:nvSpPr>
          <p:cNvPr name="TextBox 5" id="5"/>
          <p:cNvSpPr txBox="true"/>
          <p:nvPr/>
        </p:nvSpPr>
        <p:spPr>
          <a:xfrm rot="0">
            <a:off x="1028700" y="2490289"/>
            <a:ext cx="15920357" cy="7553325"/>
          </a:xfrm>
          <a:prstGeom prst="rect">
            <a:avLst/>
          </a:prstGeom>
        </p:spPr>
        <p:txBody>
          <a:bodyPr anchor="t" rtlCol="false" tIns="0" lIns="0" bIns="0" rIns="0">
            <a:spAutoFit/>
          </a:bodyPr>
          <a:lstStyle/>
          <a:p>
            <a:pPr marL="669291" indent="-334646" lvl="1">
              <a:lnSpc>
                <a:spcPts val="4340"/>
              </a:lnSpc>
              <a:buFont typeface="Arial"/>
              <a:buChar char="•"/>
            </a:pPr>
            <a:r>
              <a:rPr lang="en-US" sz="3100">
                <a:solidFill>
                  <a:srgbClr val="3D593D"/>
                </a:solidFill>
                <a:latin typeface="Open Sans Bold"/>
              </a:rPr>
              <a:t>Comparación de Resultados:</a:t>
            </a:r>
          </a:p>
          <a:p>
            <a:pPr>
              <a:lnSpc>
                <a:spcPts val="4340"/>
              </a:lnSpc>
            </a:pPr>
            <a:r>
              <a:rPr lang="en-US" sz="3100">
                <a:solidFill>
                  <a:srgbClr val="000000"/>
                </a:solidFill>
                <a:latin typeface="Open Sans"/>
              </a:rPr>
              <a:t>Al comparar los resultados de los modelos basados en los 100 genes identificados por geneScore y los modelos basados en los 100 genes seleccionados directamente, se observan similitudes notables en términos de precisión y sensibilidad. Sin embargo, hay diferencias sutiles en las tasas de especificidad y otros detalles, lo que podría indicar la influencia específica de ciertos genes en la clasificación.</a:t>
            </a:r>
          </a:p>
          <a:p>
            <a:pPr>
              <a:lnSpc>
                <a:spcPts val="4340"/>
              </a:lnSpc>
            </a:pPr>
          </a:p>
          <a:p>
            <a:pPr marL="669291" indent="-334646" lvl="1">
              <a:lnSpc>
                <a:spcPts val="4340"/>
              </a:lnSpc>
              <a:buFont typeface="Arial"/>
              <a:buChar char="•"/>
            </a:pPr>
            <a:r>
              <a:rPr lang="en-US" sz="3100">
                <a:solidFill>
                  <a:srgbClr val="3D593D"/>
                </a:solidFill>
                <a:latin typeface="Open Sans Bold"/>
              </a:rPr>
              <a:t>Genes Predictivos:</a:t>
            </a:r>
          </a:p>
          <a:p>
            <a:pPr>
              <a:lnSpc>
                <a:spcPts val="4340"/>
              </a:lnSpc>
            </a:pPr>
            <a:r>
              <a:rPr lang="en-US" sz="3100">
                <a:solidFill>
                  <a:srgbClr val="000000"/>
                </a:solidFill>
                <a:latin typeface="Open Sans"/>
              </a:rPr>
              <a:t>Entre los genes utilizados como predictores, se destacan aquellos que tuvieron una contribución significativa en la clasificación. Por ejemplo, INHBA (ENSG00000122641), CNTN1 (ENSG00000018236) y CRYAB (ENSG00000109846) mostraron una fuerte asociación con la identificación del tipo de muestra y podrían tener relevancia biológica en el contexto del cáncer de mama.</a:t>
            </a:r>
          </a:p>
          <a:p>
            <a:pPr>
              <a:lnSpc>
                <a:spcPts val="406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9303486">
            <a:off x="3480939" y="829730"/>
            <a:ext cx="11326122" cy="10901393"/>
          </a:xfrm>
          <a:custGeom>
            <a:avLst/>
            <a:gdLst/>
            <a:ahLst/>
            <a:cxnLst/>
            <a:rect r="r" b="b" t="t" l="l"/>
            <a:pathLst>
              <a:path h="10901393" w="11326122">
                <a:moveTo>
                  <a:pt x="0" y="0"/>
                </a:moveTo>
                <a:lnTo>
                  <a:pt x="11326122" y="0"/>
                </a:lnTo>
                <a:lnTo>
                  <a:pt x="11326122" y="10901392"/>
                </a:lnTo>
                <a:lnTo>
                  <a:pt x="0" y="10901392"/>
                </a:lnTo>
                <a:lnTo>
                  <a:pt x="0" y="0"/>
                </a:lnTo>
                <a:close/>
              </a:path>
            </a:pathLst>
          </a:custGeom>
          <a:blipFill>
            <a:blip r:embed="rId3"/>
            <a:stretch>
              <a:fillRect l="0" t="0" r="0" b="0"/>
            </a:stretch>
          </a:blipFill>
        </p:spPr>
      </p:sp>
      <p:sp>
        <p:nvSpPr>
          <p:cNvPr name="TextBox 4" id="4"/>
          <p:cNvSpPr txBox="true"/>
          <p:nvPr/>
        </p:nvSpPr>
        <p:spPr>
          <a:xfrm rot="0">
            <a:off x="1028700" y="885825"/>
            <a:ext cx="15268665" cy="1236345"/>
          </a:xfrm>
          <a:prstGeom prst="rect">
            <a:avLst/>
          </a:prstGeom>
        </p:spPr>
        <p:txBody>
          <a:bodyPr anchor="t" rtlCol="false" tIns="0" lIns="0" bIns="0" rIns="0">
            <a:spAutoFit/>
          </a:bodyPr>
          <a:lstStyle/>
          <a:p>
            <a:pPr algn="ctr">
              <a:lnSpc>
                <a:spcPts val="10080"/>
              </a:lnSpc>
            </a:pPr>
            <a:r>
              <a:rPr lang="en-US" sz="7200">
                <a:solidFill>
                  <a:srgbClr val="3D593D"/>
                </a:solidFill>
                <a:latin typeface="Lazydog Bold"/>
              </a:rPr>
              <a:t>BIBLIOGRAFÍA</a:t>
            </a:r>
          </a:p>
        </p:txBody>
      </p:sp>
      <p:sp>
        <p:nvSpPr>
          <p:cNvPr name="TextBox 5" id="5"/>
          <p:cNvSpPr txBox="true"/>
          <p:nvPr/>
        </p:nvSpPr>
        <p:spPr>
          <a:xfrm rot="0">
            <a:off x="374832" y="2288674"/>
            <a:ext cx="17913168" cy="7935879"/>
          </a:xfrm>
          <a:prstGeom prst="rect">
            <a:avLst/>
          </a:prstGeom>
        </p:spPr>
        <p:txBody>
          <a:bodyPr anchor="t" rtlCol="false" tIns="0" lIns="0" bIns="0" rIns="0">
            <a:spAutoFit/>
          </a:bodyPr>
          <a:lstStyle/>
          <a:p>
            <a:pPr>
              <a:lnSpc>
                <a:spcPts val="3869"/>
              </a:lnSpc>
            </a:pPr>
          </a:p>
          <a:p>
            <a:pPr>
              <a:lnSpc>
                <a:spcPts val="3869"/>
              </a:lnSpc>
            </a:pPr>
            <a:r>
              <a:rPr lang="en-US" sz="2763">
                <a:solidFill>
                  <a:srgbClr val="000000"/>
                </a:solidFill>
                <a:latin typeface="Open Sans Bold"/>
              </a:rPr>
              <a:t>de Jesus Rodriguez Villanueva, A. (s/f). SECUENCIACIÓN DE SIGUIENTE GENERACIÓN EN MUJERES AFECTADAS POR FALLA OVÁRICA PREMATURA NO SINDRÓMICA PARA LA IDENTIFICACIÓN DE NUEVOS GENES ETIÓLOGICOS DE LA ENFERMEDAD Y ESTUDIO FUNCIONAL DE LA MUTACIÓN p.Thr943Ile EN ADAMTS19. Edu.co. Recuperado el 23 de noviembre de 2023, de </a:t>
            </a:r>
            <a:r>
              <a:rPr lang="en-US" sz="2763" u="sng">
                <a:solidFill>
                  <a:srgbClr val="000000"/>
                </a:solidFill>
                <a:latin typeface="Open Sans Bold"/>
                <a:hlinkClick r:id="rId4" tooltip="https://repository.urosario.edu.co/server/api/core/bitstreams/bfe0f7ca-b512-4ba5-9836-0631063ba5bc/content"/>
              </a:rPr>
              <a:t>https://repository.urosario.edu.co/server/api/core/bitstreams/bfe0f7ca-b512-4ba5-9836-0631063ba5bc/content</a:t>
            </a:r>
          </a:p>
          <a:p>
            <a:pPr>
              <a:lnSpc>
                <a:spcPts val="3869"/>
              </a:lnSpc>
            </a:pPr>
          </a:p>
          <a:p>
            <a:pPr>
              <a:lnSpc>
                <a:spcPts val="3869"/>
              </a:lnSpc>
            </a:pPr>
            <a:r>
              <a:rPr lang="en-US" sz="2763">
                <a:solidFill>
                  <a:srgbClr val="000000"/>
                </a:solidFill>
                <a:latin typeface="Open Sans Bold"/>
              </a:rPr>
              <a:t>INHBA inhibin subunit beta A [Homo sapiens (human)] - Gene - NCBI. (s/f). Nih.gov. Recuperado el 23 de noviembre de 2023, de </a:t>
            </a:r>
            <a:r>
              <a:rPr lang="en-US" sz="2763" u="sng">
                <a:solidFill>
                  <a:srgbClr val="000000"/>
                </a:solidFill>
                <a:latin typeface="Open Sans Bold"/>
                <a:hlinkClick r:id="rId5" tooltip="https://www.ncbi.nlm.nih.gov/gene/3624"/>
              </a:rPr>
              <a:t>https://www.ncbi.nlm.nih.gov/gene/3624</a:t>
            </a:r>
          </a:p>
          <a:p>
            <a:pPr>
              <a:lnSpc>
                <a:spcPts val="3869"/>
              </a:lnSpc>
            </a:pPr>
          </a:p>
          <a:p>
            <a:pPr>
              <a:lnSpc>
                <a:spcPts val="3869"/>
              </a:lnSpc>
            </a:pPr>
            <a:r>
              <a:rPr lang="en-US" sz="2763">
                <a:solidFill>
                  <a:srgbClr val="000000"/>
                </a:solidFill>
                <a:latin typeface="Open Sans Bold"/>
              </a:rPr>
              <a:t>Wikipedia contributors. (2023a, marzo 4). Contactin 1. Wikipedia, The Free Encyclopedia. </a:t>
            </a:r>
            <a:r>
              <a:rPr lang="en-US" sz="2763" u="sng">
                <a:solidFill>
                  <a:srgbClr val="000000"/>
                </a:solidFill>
                <a:latin typeface="Open Sans Bold"/>
                <a:hlinkClick r:id="rId6" tooltip="https://en.wikipedia.org/w/index.php?title=Contactin_1&amp;oldid=1142721918"/>
              </a:rPr>
              <a:t>https://en.wikipedia.org/w/index.php?title=Contactin_1&amp;oldid=1142721918</a:t>
            </a:r>
          </a:p>
          <a:p>
            <a:pPr>
              <a:lnSpc>
                <a:spcPts val="3869"/>
              </a:lnSpc>
            </a:pPr>
            <a:r>
              <a:rPr lang="en-US" sz="2763">
                <a:solidFill>
                  <a:srgbClr val="000000"/>
                </a:solidFill>
                <a:latin typeface="Open Sans Bold"/>
              </a:rPr>
              <a:t>Wikipedia contributors. (2023b, marzo 4). CRYAB. Wikipedia, The Free Encyclopedia. </a:t>
            </a:r>
            <a:r>
              <a:rPr lang="en-US" sz="2763" u="sng">
                <a:solidFill>
                  <a:srgbClr val="000000"/>
                </a:solidFill>
                <a:latin typeface="Open Sans Bold"/>
                <a:hlinkClick r:id="rId7" tooltip="https://en.wikipedia.org/w/index.php?title=CRYAB&amp;oldid=1142716396"/>
              </a:rPr>
              <a:t>https://en.wikipedia.org/w/index.php?title=CRYAB&amp;oldid=1142716396</a:t>
            </a:r>
          </a:p>
          <a:p>
            <a:pPr algn="ctr">
              <a:lnSpc>
                <a:spcPts val="540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6945466">
            <a:off x="-314661" y="6721830"/>
            <a:ext cx="2686721" cy="3993775"/>
          </a:xfrm>
          <a:custGeom>
            <a:avLst/>
            <a:gdLst/>
            <a:ahLst/>
            <a:cxnLst/>
            <a:rect r="r" b="b" t="t" l="l"/>
            <a:pathLst>
              <a:path h="3993775" w="2686721">
                <a:moveTo>
                  <a:pt x="0" y="0"/>
                </a:moveTo>
                <a:lnTo>
                  <a:pt x="2686722" y="0"/>
                </a:lnTo>
                <a:lnTo>
                  <a:pt x="2686722" y="3993776"/>
                </a:lnTo>
                <a:lnTo>
                  <a:pt x="0" y="3993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2573479"/>
            <a:ext cx="10276151" cy="7104070"/>
            <a:chOff x="0" y="0"/>
            <a:chExt cx="2706476" cy="1871031"/>
          </a:xfrm>
        </p:grpSpPr>
        <p:sp>
          <p:nvSpPr>
            <p:cNvPr name="Freeform 5" id="5"/>
            <p:cNvSpPr/>
            <p:nvPr/>
          </p:nvSpPr>
          <p:spPr>
            <a:xfrm flipH="false" flipV="false" rot="0">
              <a:off x="0" y="0"/>
              <a:ext cx="2706476" cy="1871031"/>
            </a:xfrm>
            <a:custGeom>
              <a:avLst/>
              <a:gdLst/>
              <a:ahLst/>
              <a:cxnLst/>
              <a:rect r="r" b="b" t="t" l="l"/>
              <a:pathLst>
                <a:path h="1871031" w="2706476">
                  <a:moveTo>
                    <a:pt x="0" y="0"/>
                  </a:moveTo>
                  <a:lnTo>
                    <a:pt x="2706476" y="0"/>
                  </a:lnTo>
                  <a:lnTo>
                    <a:pt x="2706476" y="1871031"/>
                  </a:lnTo>
                  <a:lnTo>
                    <a:pt x="0" y="1871031"/>
                  </a:lnTo>
                  <a:close/>
                </a:path>
              </a:pathLst>
            </a:custGeom>
            <a:solidFill>
              <a:srgbClr val="DFECE0"/>
            </a:solidFill>
          </p:spPr>
        </p:sp>
        <p:sp>
          <p:nvSpPr>
            <p:cNvPr name="TextBox 6" id="6"/>
            <p:cNvSpPr txBox="true"/>
            <p:nvPr/>
          </p:nvSpPr>
          <p:spPr>
            <a:xfrm>
              <a:off x="0" y="-38100"/>
              <a:ext cx="2706476" cy="1909131"/>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28700" y="339090"/>
            <a:ext cx="15268665" cy="1236345"/>
          </a:xfrm>
          <a:prstGeom prst="rect">
            <a:avLst/>
          </a:prstGeom>
        </p:spPr>
        <p:txBody>
          <a:bodyPr anchor="t" rtlCol="false" tIns="0" lIns="0" bIns="0" rIns="0">
            <a:spAutoFit/>
          </a:bodyPr>
          <a:lstStyle/>
          <a:p>
            <a:pPr>
              <a:lnSpc>
                <a:spcPts val="10080"/>
              </a:lnSpc>
            </a:pPr>
            <a:r>
              <a:rPr lang="en-US" sz="7200">
                <a:solidFill>
                  <a:srgbClr val="3D593D"/>
                </a:solidFill>
                <a:latin typeface="Lazydog Bold"/>
              </a:rPr>
              <a:t>Introducción:</a:t>
            </a:r>
          </a:p>
        </p:txBody>
      </p:sp>
      <p:sp>
        <p:nvSpPr>
          <p:cNvPr name="Freeform 8" id="8"/>
          <p:cNvSpPr/>
          <p:nvPr/>
        </p:nvSpPr>
        <p:spPr>
          <a:xfrm flipH="false" flipV="false" rot="10147575">
            <a:off x="13906889" y="-2057400"/>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003008" y="3260355"/>
            <a:ext cx="9136794" cy="5131792"/>
          </a:xfrm>
          <a:custGeom>
            <a:avLst/>
            <a:gdLst/>
            <a:ahLst/>
            <a:cxnLst/>
            <a:rect r="r" b="b" t="t" l="l"/>
            <a:pathLst>
              <a:path h="5131792" w="9136794">
                <a:moveTo>
                  <a:pt x="0" y="0"/>
                </a:moveTo>
                <a:lnTo>
                  <a:pt x="9136794" y="0"/>
                </a:lnTo>
                <a:lnTo>
                  <a:pt x="9136794" y="5131792"/>
                </a:lnTo>
                <a:lnTo>
                  <a:pt x="0" y="5131792"/>
                </a:lnTo>
                <a:lnTo>
                  <a:pt x="0" y="0"/>
                </a:lnTo>
                <a:close/>
              </a:path>
            </a:pathLst>
          </a:custGeom>
          <a:blipFill>
            <a:blip r:embed="rId7"/>
            <a:stretch>
              <a:fillRect l="0" t="0" r="0" b="0"/>
            </a:stretch>
          </a:blipFill>
        </p:spPr>
      </p:sp>
      <p:sp>
        <p:nvSpPr>
          <p:cNvPr name="TextBox 10" id="10"/>
          <p:cNvSpPr txBox="true"/>
          <p:nvPr/>
        </p:nvSpPr>
        <p:spPr>
          <a:xfrm rot="0">
            <a:off x="574646" y="2147378"/>
            <a:ext cx="8088387" cy="6729095"/>
          </a:xfrm>
          <a:prstGeom prst="rect">
            <a:avLst/>
          </a:prstGeom>
        </p:spPr>
        <p:txBody>
          <a:bodyPr anchor="t" rtlCol="false" tIns="0" lIns="0" bIns="0" rIns="0">
            <a:spAutoFit/>
          </a:bodyPr>
          <a:lstStyle/>
          <a:p>
            <a:pPr>
              <a:lnSpc>
                <a:spcPts val="4479"/>
              </a:lnSpc>
            </a:pPr>
            <a:r>
              <a:rPr lang="en-US" sz="3199">
                <a:solidFill>
                  <a:srgbClr val="223022"/>
                </a:solidFill>
                <a:latin typeface="Klein"/>
              </a:rPr>
              <a:t>El aprendizaje automático supervisado desempeña un papel fundamental en la ciencia de datos y la ingeniería del aprendizaje automático. Este enfoque se revela con especial relevancia en el análisis de expresión génica para desentrañar el cáncer. En este informe, exploramos la aplicación de modelos predictivos para la clasificación de tipos de cáncer y la anticipación de resultados clínicos a través del aprendizaje automático supervisado.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4269215">
            <a:off x="15440127" y="-942958"/>
            <a:ext cx="2686721" cy="3993775"/>
          </a:xfrm>
          <a:custGeom>
            <a:avLst/>
            <a:gdLst/>
            <a:ahLst/>
            <a:cxnLst/>
            <a:rect r="r" b="b" t="t" l="l"/>
            <a:pathLst>
              <a:path h="3993775" w="2686721">
                <a:moveTo>
                  <a:pt x="0" y="0"/>
                </a:moveTo>
                <a:lnTo>
                  <a:pt x="2686722" y="0"/>
                </a:lnTo>
                <a:lnTo>
                  <a:pt x="2686722" y="3993776"/>
                </a:lnTo>
                <a:lnTo>
                  <a:pt x="0" y="3993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313144">
            <a:off x="-1465275" y="8376753"/>
            <a:ext cx="4987950" cy="3500634"/>
          </a:xfrm>
          <a:custGeom>
            <a:avLst/>
            <a:gdLst/>
            <a:ahLst/>
            <a:cxnLst/>
            <a:rect r="r" b="b" t="t" l="l"/>
            <a:pathLst>
              <a:path h="3500634" w="4987950">
                <a:moveTo>
                  <a:pt x="0" y="0"/>
                </a:moveTo>
                <a:lnTo>
                  <a:pt x="4987950" y="0"/>
                </a:lnTo>
                <a:lnTo>
                  <a:pt x="4987950" y="3500634"/>
                </a:lnTo>
                <a:lnTo>
                  <a:pt x="0" y="35006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20944" y="2740731"/>
            <a:ext cx="9672329" cy="5348594"/>
            <a:chOff x="0" y="0"/>
            <a:chExt cx="2547445" cy="1408683"/>
          </a:xfrm>
        </p:grpSpPr>
        <p:sp>
          <p:nvSpPr>
            <p:cNvPr name="Freeform 6" id="6"/>
            <p:cNvSpPr/>
            <p:nvPr/>
          </p:nvSpPr>
          <p:spPr>
            <a:xfrm flipH="false" flipV="false" rot="0">
              <a:off x="0" y="0"/>
              <a:ext cx="2547445" cy="1408683"/>
            </a:xfrm>
            <a:custGeom>
              <a:avLst/>
              <a:gdLst/>
              <a:ahLst/>
              <a:cxnLst/>
              <a:rect r="r" b="b" t="t" l="l"/>
              <a:pathLst>
                <a:path h="1408683" w="2547445">
                  <a:moveTo>
                    <a:pt x="0" y="0"/>
                  </a:moveTo>
                  <a:lnTo>
                    <a:pt x="2547445" y="0"/>
                  </a:lnTo>
                  <a:lnTo>
                    <a:pt x="2547445" y="1408683"/>
                  </a:lnTo>
                  <a:lnTo>
                    <a:pt x="0" y="1408683"/>
                  </a:lnTo>
                  <a:close/>
                </a:path>
              </a:pathLst>
            </a:custGeom>
            <a:solidFill>
              <a:srgbClr val="86B696"/>
            </a:solidFill>
          </p:spPr>
        </p:sp>
        <p:sp>
          <p:nvSpPr>
            <p:cNvPr name="TextBox 7" id="7"/>
            <p:cNvSpPr txBox="true"/>
            <p:nvPr/>
          </p:nvSpPr>
          <p:spPr>
            <a:xfrm>
              <a:off x="0" y="-38100"/>
              <a:ext cx="2547445" cy="144678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159279" y="2740731"/>
            <a:ext cx="8128721" cy="5348594"/>
            <a:chOff x="0" y="0"/>
            <a:chExt cx="2140898" cy="1408683"/>
          </a:xfrm>
        </p:grpSpPr>
        <p:sp>
          <p:nvSpPr>
            <p:cNvPr name="Freeform 9" id="9"/>
            <p:cNvSpPr/>
            <p:nvPr/>
          </p:nvSpPr>
          <p:spPr>
            <a:xfrm flipH="false" flipV="false" rot="0">
              <a:off x="0" y="0"/>
              <a:ext cx="2140898" cy="1408683"/>
            </a:xfrm>
            <a:custGeom>
              <a:avLst/>
              <a:gdLst/>
              <a:ahLst/>
              <a:cxnLst/>
              <a:rect r="r" b="b" t="t" l="l"/>
              <a:pathLst>
                <a:path h="1408683" w="2140898">
                  <a:moveTo>
                    <a:pt x="0" y="0"/>
                  </a:moveTo>
                  <a:lnTo>
                    <a:pt x="2140898" y="0"/>
                  </a:lnTo>
                  <a:lnTo>
                    <a:pt x="2140898" y="1408683"/>
                  </a:lnTo>
                  <a:lnTo>
                    <a:pt x="0" y="1408683"/>
                  </a:lnTo>
                  <a:close/>
                </a:path>
              </a:pathLst>
            </a:custGeom>
            <a:solidFill>
              <a:srgbClr val="86B696"/>
            </a:solidFill>
          </p:spPr>
        </p:sp>
        <p:sp>
          <p:nvSpPr>
            <p:cNvPr name="TextBox 10" id="10"/>
            <p:cNvSpPr txBox="true"/>
            <p:nvPr/>
          </p:nvSpPr>
          <p:spPr>
            <a:xfrm>
              <a:off x="0" y="-38100"/>
              <a:ext cx="2140898" cy="1446783"/>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142875"/>
            <a:ext cx="15268665" cy="1236345"/>
          </a:xfrm>
          <a:prstGeom prst="rect">
            <a:avLst/>
          </a:prstGeom>
        </p:spPr>
        <p:txBody>
          <a:bodyPr anchor="t" rtlCol="false" tIns="0" lIns="0" bIns="0" rIns="0">
            <a:spAutoFit/>
          </a:bodyPr>
          <a:lstStyle/>
          <a:p>
            <a:pPr algn="ctr">
              <a:lnSpc>
                <a:spcPts val="10080"/>
              </a:lnSpc>
            </a:pPr>
            <a:r>
              <a:rPr lang="en-US" sz="7200">
                <a:solidFill>
                  <a:srgbClr val="3D593D"/>
                </a:solidFill>
                <a:latin typeface="Lazydog Bold"/>
              </a:rPr>
              <a:t>CONCEPTOS</a:t>
            </a:r>
          </a:p>
        </p:txBody>
      </p:sp>
      <p:sp>
        <p:nvSpPr>
          <p:cNvPr name="TextBox 12" id="12"/>
          <p:cNvSpPr txBox="true"/>
          <p:nvPr/>
        </p:nvSpPr>
        <p:spPr>
          <a:xfrm rot="0">
            <a:off x="2797478" y="2732720"/>
            <a:ext cx="3764420" cy="838205"/>
          </a:xfrm>
          <a:prstGeom prst="rect">
            <a:avLst/>
          </a:prstGeom>
        </p:spPr>
        <p:txBody>
          <a:bodyPr anchor="t" rtlCol="false" tIns="0" lIns="0" bIns="0" rIns="0">
            <a:spAutoFit/>
          </a:bodyPr>
          <a:lstStyle/>
          <a:p>
            <a:pPr algn="ctr">
              <a:lnSpc>
                <a:spcPts val="6824"/>
              </a:lnSpc>
            </a:pPr>
            <a:r>
              <a:rPr lang="en-US" sz="4874">
                <a:solidFill>
                  <a:srgbClr val="DFECE0"/>
                </a:solidFill>
                <a:latin typeface="Lazydog Bold"/>
              </a:rPr>
              <a:t>KNN</a:t>
            </a:r>
          </a:p>
        </p:txBody>
      </p:sp>
      <p:sp>
        <p:nvSpPr>
          <p:cNvPr name="TextBox 13" id="13"/>
          <p:cNvSpPr txBox="true"/>
          <p:nvPr/>
        </p:nvSpPr>
        <p:spPr>
          <a:xfrm rot="0">
            <a:off x="177420" y="3589267"/>
            <a:ext cx="9359376" cy="4874260"/>
          </a:xfrm>
          <a:prstGeom prst="rect">
            <a:avLst/>
          </a:prstGeom>
        </p:spPr>
        <p:txBody>
          <a:bodyPr anchor="t" rtlCol="false" tIns="0" lIns="0" bIns="0" rIns="0">
            <a:spAutoFit/>
          </a:bodyPr>
          <a:lstStyle/>
          <a:p>
            <a:pPr algn="ctr">
              <a:lnSpc>
                <a:spcPts val="4339"/>
              </a:lnSpc>
            </a:pPr>
            <a:r>
              <a:rPr lang="en-US" sz="3099">
                <a:solidFill>
                  <a:srgbClr val="FFFFFF"/>
                </a:solidFill>
                <a:latin typeface="Klein"/>
              </a:rPr>
              <a:t>es un algoritmo de aprendizaje supervisado utilizado para problemas de clasificación y regresión. En la clasificación, asigna una etiqueta a una observación según la mayoría de las etiquetas de sus k vecinos más cercanos en el espacio de características. En regresión, predice el valor medio de los k vecinos más cercanos.</a:t>
            </a:r>
          </a:p>
          <a:p>
            <a:pPr algn="ctr">
              <a:lnSpc>
                <a:spcPts val="4339"/>
              </a:lnSpc>
            </a:pPr>
          </a:p>
        </p:txBody>
      </p:sp>
      <p:sp>
        <p:nvSpPr>
          <p:cNvPr name="TextBox 14" id="14"/>
          <p:cNvSpPr txBox="true"/>
          <p:nvPr/>
        </p:nvSpPr>
        <p:spPr>
          <a:xfrm rot="0">
            <a:off x="10799241" y="4137061"/>
            <a:ext cx="6848796" cy="3658235"/>
          </a:xfrm>
          <a:prstGeom prst="rect">
            <a:avLst/>
          </a:prstGeom>
        </p:spPr>
        <p:txBody>
          <a:bodyPr anchor="t" rtlCol="false" tIns="0" lIns="0" bIns="0" rIns="0">
            <a:spAutoFit/>
          </a:bodyPr>
          <a:lstStyle/>
          <a:p>
            <a:pPr algn="ctr">
              <a:lnSpc>
                <a:spcPts val="3640"/>
              </a:lnSpc>
            </a:pPr>
            <a:r>
              <a:rPr lang="en-US" sz="2600">
                <a:solidFill>
                  <a:srgbClr val="FFFFFF"/>
                </a:solidFill>
                <a:latin typeface="Klein"/>
              </a:rPr>
              <a:t>es un algoritmo de clasificación utilizado para problemas de dos clases. Modela la probabilidad de que una observación pertenezca a una clase particular y utiliza la función logística para transformar la probabilidad en una decisión de clasificación.</a:t>
            </a:r>
          </a:p>
          <a:p>
            <a:pPr algn="ctr">
              <a:lnSpc>
                <a:spcPts val="3640"/>
              </a:lnSpc>
            </a:pPr>
          </a:p>
        </p:txBody>
      </p:sp>
      <p:sp>
        <p:nvSpPr>
          <p:cNvPr name="TextBox 15" id="15"/>
          <p:cNvSpPr txBox="true"/>
          <p:nvPr/>
        </p:nvSpPr>
        <p:spPr>
          <a:xfrm rot="0">
            <a:off x="10679302" y="2732720"/>
            <a:ext cx="7560813" cy="1695455"/>
          </a:xfrm>
          <a:prstGeom prst="rect">
            <a:avLst/>
          </a:prstGeom>
        </p:spPr>
        <p:txBody>
          <a:bodyPr anchor="t" rtlCol="false" tIns="0" lIns="0" bIns="0" rIns="0">
            <a:spAutoFit/>
          </a:bodyPr>
          <a:lstStyle/>
          <a:p>
            <a:pPr algn="ctr">
              <a:lnSpc>
                <a:spcPts val="6824"/>
              </a:lnSpc>
            </a:pPr>
            <a:r>
              <a:rPr lang="en-US" sz="4874">
                <a:solidFill>
                  <a:srgbClr val="DFECE0"/>
                </a:solidFill>
                <a:latin typeface="Lazydog Bold"/>
              </a:rPr>
              <a:t>regresión logística</a:t>
            </a:r>
          </a:p>
          <a:p>
            <a:pPr algn="ctr">
              <a:lnSpc>
                <a:spcPts val="6824"/>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4269215">
            <a:off x="15440127" y="-942958"/>
            <a:ext cx="2686721" cy="3993775"/>
          </a:xfrm>
          <a:custGeom>
            <a:avLst/>
            <a:gdLst/>
            <a:ahLst/>
            <a:cxnLst/>
            <a:rect r="r" b="b" t="t" l="l"/>
            <a:pathLst>
              <a:path h="3993775" w="2686721">
                <a:moveTo>
                  <a:pt x="0" y="0"/>
                </a:moveTo>
                <a:lnTo>
                  <a:pt x="2686722" y="0"/>
                </a:lnTo>
                <a:lnTo>
                  <a:pt x="2686722" y="3993776"/>
                </a:lnTo>
                <a:lnTo>
                  <a:pt x="0" y="3993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313144">
            <a:off x="-1465275" y="8376753"/>
            <a:ext cx="4987950" cy="3500634"/>
          </a:xfrm>
          <a:custGeom>
            <a:avLst/>
            <a:gdLst/>
            <a:ahLst/>
            <a:cxnLst/>
            <a:rect r="r" b="b" t="t" l="l"/>
            <a:pathLst>
              <a:path h="3500634" w="4987950">
                <a:moveTo>
                  <a:pt x="0" y="0"/>
                </a:moveTo>
                <a:lnTo>
                  <a:pt x="4987950" y="0"/>
                </a:lnTo>
                <a:lnTo>
                  <a:pt x="4987950" y="3500634"/>
                </a:lnTo>
                <a:lnTo>
                  <a:pt x="0" y="35006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293914" y="1759611"/>
            <a:ext cx="8369118" cy="6767777"/>
            <a:chOff x="0" y="0"/>
            <a:chExt cx="2204212" cy="1782460"/>
          </a:xfrm>
        </p:grpSpPr>
        <p:sp>
          <p:nvSpPr>
            <p:cNvPr name="Freeform 6" id="6"/>
            <p:cNvSpPr/>
            <p:nvPr/>
          </p:nvSpPr>
          <p:spPr>
            <a:xfrm flipH="false" flipV="false" rot="0">
              <a:off x="0" y="0"/>
              <a:ext cx="2204212" cy="1782460"/>
            </a:xfrm>
            <a:custGeom>
              <a:avLst/>
              <a:gdLst/>
              <a:ahLst/>
              <a:cxnLst/>
              <a:rect r="r" b="b" t="t" l="l"/>
              <a:pathLst>
                <a:path h="1782460" w="2204212">
                  <a:moveTo>
                    <a:pt x="0" y="0"/>
                  </a:moveTo>
                  <a:lnTo>
                    <a:pt x="2204212" y="0"/>
                  </a:lnTo>
                  <a:lnTo>
                    <a:pt x="2204212" y="1782460"/>
                  </a:lnTo>
                  <a:lnTo>
                    <a:pt x="0" y="1782460"/>
                  </a:lnTo>
                  <a:close/>
                </a:path>
              </a:pathLst>
            </a:custGeom>
            <a:solidFill>
              <a:srgbClr val="86B696"/>
            </a:solidFill>
          </p:spPr>
        </p:sp>
        <p:sp>
          <p:nvSpPr>
            <p:cNvPr name="TextBox 7" id="7"/>
            <p:cNvSpPr txBox="true"/>
            <p:nvPr/>
          </p:nvSpPr>
          <p:spPr>
            <a:xfrm>
              <a:off x="0" y="-38100"/>
              <a:ext cx="2204212" cy="182056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397923" y="1759611"/>
            <a:ext cx="8483251" cy="6767777"/>
            <a:chOff x="0" y="0"/>
            <a:chExt cx="2234272" cy="1782460"/>
          </a:xfrm>
        </p:grpSpPr>
        <p:sp>
          <p:nvSpPr>
            <p:cNvPr name="Freeform 9" id="9"/>
            <p:cNvSpPr/>
            <p:nvPr/>
          </p:nvSpPr>
          <p:spPr>
            <a:xfrm flipH="false" flipV="false" rot="0">
              <a:off x="0" y="0"/>
              <a:ext cx="2234272" cy="1782460"/>
            </a:xfrm>
            <a:custGeom>
              <a:avLst/>
              <a:gdLst/>
              <a:ahLst/>
              <a:cxnLst/>
              <a:rect r="r" b="b" t="t" l="l"/>
              <a:pathLst>
                <a:path h="1782460" w="2234272">
                  <a:moveTo>
                    <a:pt x="0" y="0"/>
                  </a:moveTo>
                  <a:lnTo>
                    <a:pt x="2234272" y="0"/>
                  </a:lnTo>
                  <a:lnTo>
                    <a:pt x="2234272" y="1782460"/>
                  </a:lnTo>
                  <a:lnTo>
                    <a:pt x="0" y="1782460"/>
                  </a:lnTo>
                  <a:close/>
                </a:path>
              </a:pathLst>
            </a:custGeom>
            <a:solidFill>
              <a:srgbClr val="86B696"/>
            </a:solidFill>
          </p:spPr>
        </p:sp>
        <p:sp>
          <p:nvSpPr>
            <p:cNvPr name="TextBox 10" id="10"/>
            <p:cNvSpPr txBox="true"/>
            <p:nvPr/>
          </p:nvSpPr>
          <p:spPr>
            <a:xfrm>
              <a:off x="0" y="-38100"/>
              <a:ext cx="2234272" cy="182056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1857365"/>
            <a:ext cx="6785206" cy="1695455"/>
          </a:xfrm>
          <a:prstGeom prst="rect">
            <a:avLst/>
          </a:prstGeom>
        </p:spPr>
        <p:txBody>
          <a:bodyPr anchor="t" rtlCol="false" tIns="0" lIns="0" bIns="0" rIns="0">
            <a:spAutoFit/>
          </a:bodyPr>
          <a:lstStyle/>
          <a:p>
            <a:pPr algn="ctr">
              <a:lnSpc>
                <a:spcPts val="6824"/>
              </a:lnSpc>
            </a:pPr>
            <a:r>
              <a:rPr lang="en-US" sz="4874">
                <a:solidFill>
                  <a:srgbClr val="DFECE0"/>
                </a:solidFill>
                <a:latin typeface="Lazydog Bold"/>
              </a:rPr>
              <a:t>árbol de decisión</a:t>
            </a:r>
          </a:p>
          <a:p>
            <a:pPr algn="ctr">
              <a:lnSpc>
                <a:spcPts val="6824"/>
              </a:lnSpc>
            </a:pPr>
          </a:p>
        </p:txBody>
      </p:sp>
      <p:sp>
        <p:nvSpPr>
          <p:cNvPr name="TextBox 12" id="12"/>
          <p:cNvSpPr txBox="true"/>
          <p:nvPr/>
        </p:nvSpPr>
        <p:spPr>
          <a:xfrm rot="0">
            <a:off x="571521" y="3045778"/>
            <a:ext cx="7813906" cy="4331335"/>
          </a:xfrm>
          <a:prstGeom prst="rect">
            <a:avLst/>
          </a:prstGeom>
        </p:spPr>
        <p:txBody>
          <a:bodyPr anchor="t" rtlCol="false" tIns="0" lIns="0" bIns="0" rIns="0">
            <a:spAutoFit/>
          </a:bodyPr>
          <a:lstStyle/>
          <a:p>
            <a:pPr algn="ctr">
              <a:lnSpc>
                <a:spcPts val="4339"/>
              </a:lnSpc>
            </a:pPr>
            <a:r>
              <a:rPr lang="en-US" sz="3099">
                <a:solidFill>
                  <a:srgbClr val="FFFFFF"/>
                </a:solidFill>
                <a:latin typeface="Klein"/>
              </a:rPr>
              <a:t>es un algoritmo que divide el conjunto de datos en subconjuntos más pequeños basándose en características específicas. Cada subdivisión se representa como un nodo en el árbol, y las decisiones se toman en función de las condiciones en los nodos.</a:t>
            </a:r>
          </a:p>
          <a:p>
            <a:pPr algn="ctr">
              <a:lnSpc>
                <a:spcPts val="4339"/>
              </a:lnSpc>
            </a:pPr>
          </a:p>
        </p:txBody>
      </p:sp>
      <p:sp>
        <p:nvSpPr>
          <p:cNvPr name="TextBox 13" id="13"/>
          <p:cNvSpPr txBox="true"/>
          <p:nvPr/>
        </p:nvSpPr>
        <p:spPr>
          <a:xfrm rot="0">
            <a:off x="10093693" y="3045778"/>
            <a:ext cx="7091710" cy="5043170"/>
          </a:xfrm>
          <a:prstGeom prst="rect">
            <a:avLst/>
          </a:prstGeom>
        </p:spPr>
        <p:txBody>
          <a:bodyPr anchor="t" rtlCol="false" tIns="0" lIns="0" bIns="0" rIns="0">
            <a:spAutoFit/>
          </a:bodyPr>
          <a:lstStyle/>
          <a:p>
            <a:pPr algn="ctr">
              <a:lnSpc>
                <a:spcPts val="4479"/>
              </a:lnSpc>
            </a:pPr>
            <a:r>
              <a:rPr lang="en-US" sz="3199">
                <a:solidFill>
                  <a:srgbClr val="FFFFFF"/>
                </a:solidFill>
                <a:latin typeface="Klein"/>
              </a:rPr>
              <a:t>es un algoritmo de aprendizaje supervisado utilizado para problemas de clasificación y regresión. Busca el hiperplano que mejor separa las clases en el espacio de características, maximizando la margen entre las clases.</a:t>
            </a:r>
          </a:p>
          <a:p>
            <a:pPr algn="ctr">
              <a:lnSpc>
                <a:spcPts val="4479"/>
              </a:lnSpc>
            </a:pPr>
          </a:p>
        </p:txBody>
      </p:sp>
      <p:sp>
        <p:nvSpPr>
          <p:cNvPr name="TextBox 14" id="14"/>
          <p:cNvSpPr txBox="true"/>
          <p:nvPr/>
        </p:nvSpPr>
        <p:spPr>
          <a:xfrm rot="0">
            <a:off x="10981731" y="1857365"/>
            <a:ext cx="5315634" cy="1695455"/>
          </a:xfrm>
          <a:prstGeom prst="rect">
            <a:avLst/>
          </a:prstGeom>
        </p:spPr>
        <p:txBody>
          <a:bodyPr anchor="t" rtlCol="false" tIns="0" lIns="0" bIns="0" rIns="0">
            <a:spAutoFit/>
          </a:bodyPr>
          <a:lstStyle/>
          <a:p>
            <a:pPr algn="ctr">
              <a:lnSpc>
                <a:spcPts val="6824"/>
              </a:lnSpc>
            </a:pPr>
            <a:r>
              <a:rPr lang="en-US" sz="4874">
                <a:solidFill>
                  <a:srgbClr val="DFECE0"/>
                </a:solidFill>
                <a:latin typeface="Lazydog Bold"/>
              </a:rPr>
              <a:t>SVM</a:t>
            </a:r>
          </a:p>
          <a:p>
            <a:pPr algn="ctr">
              <a:lnSpc>
                <a:spcPts val="682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974127">
            <a:off x="-314661" y="-421453"/>
            <a:ext cx="2686721" cy="3993775"/>
          </a:xfrm>
          <a:custGeom>
            <a:avLst/>
            <a:gdLst/>
            <a:ahLst/>
            <a:cxnLst/>
            <a:rect r="r" b="b" t="t" l="l"/>
            <a:pathLst>
              <a:path h="3993775" w="2686721">
                <a:moveTo>
                  <a:pt x="0" y="0"/>
                </a:moveTo>
                <a:lnTo>
                  <a:pt x="2686722" y="0"/>
                </a:lnTo>
                <a:lnTo>
                  <a:pt x="2686722" y="3993776"/>
                </a:lnTo>
                <a:lnTo>
                  <a:pt x="0" y="3993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147575">
            <a:off x="14327772" y="7157131"/>
            <a:ext cx="5863057" cy="4114800"/>
          </a:xfrm>
          <a:custGeom>
            <a:avLst/>
            <a:gdLst/>
            <a:ahLst/>
            <a:cxnLst/>
            <a:rect r="r" b="b" t="t" l="l"/>
            <a:pathLst>
              <a:path h="4114800" w="5863057">
                <a:moveTo>
                  <a:pt x="0" y="0"/>
                </a:moveTo>
                <a:lnTo>
                  <a:pt x="5863056" y="0"/>
                </a:lnTo>
                <a:lnTo>
                  <a:pt x="586305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0669215">
            <a:off x="3598538" y="1249109"/>
            <a:ext cx="10454684" cy="10062633"/>
          </a:xfrm>
          <a:custGeom>
            <a:avLst/>
            <a:gdLst/>
            <a:ahLst/>
            <a:cxnLst/>
            <a:rect r="r" b="b" t="t" l="l"/>
            <a:pathLst>
              <a:path h="10062633" w="10454684">
                <a:moveTo>
                  <a:pt x="0" y="0"/>
                </a:moveTo>
                <a:lnTo>
                  <a:pt x="10454684" y="0"/>
                </a:lnTo>
                <a:lnTo>
                  <a:pt x="10454684" y="10062634"/>
                </a:lnTo>
                <a:lnTo>
                  <a:pt x="0" y="10062634"/>
                </a:lnTo>
                <a:lnTo>
                  <a:pt x="0" y="0"/>
                </a:lnTo>
                <a:close/>
              </a:path>
            </a:pathLst>
          </a:custGeom>
          <a:blipFill>
            <a:blip r:embed="rId7"/>
            <a:stretch>
              <a:fillRect l="0" t="0" r="0" b="0"/>
            </a:stretch>
          </a:blipFill>
        </p:spPr>
      </p:sp>
      <p:sp>
        <p:nvSpPr>
          <p:cNvPr name="TextBox 6" id="6"/>
          <p:cNvSpPr txBox="true"/>
          <p:nvPr/>
        </p:nvSpPr>
        <p:spPr>
          <a:xfrm rot="0">
            <a:off x="85834" y="208964"/>
            <a:ext cx="18202166" cy="10751820"/>
          </a:xfrm>
          <a:prstGeom prst="rect">
            <a:avLst/>
          </a:prstGeom>
        </p:spPr>
        <p:txBody>
          <a:bodyPr anchor="t" rtlCol="false" tIns="0" lIns="0" bIns="0" rIns="0">
            <a:spAutoFit/>
          </a:bodyPr>
          <a:lstStyle/>
          <a:p>
            <a:pPr marL="690877" indent="-345439" lvl="1">
              <a:lnSpc>
                <a:spcPts val="4479"/>
              </a:lnSpc>
              <a:buFont typeface="Arial"/>
              <a:buChar char="•"/>
            </a:pPr>
            <a:r>
              <a:rPr lang="en-US" sz="3199">
                <a:solidFill>
                  <a:srgbClr val="223022"/>
                </a:solidFill>
                <a:latin typeface="Klein Bold"/>
              </a:rPr>
              <a:t>DynamicCancerDriverKM:</a:t>
            </a:r>
            <a:r>
              <a:rPr lang="en-US" sz="3199">
                <a:solidFill>
                  <a:srgbClr val="223022"/>
                </a:solidFill>
                <a:latin typeface="Klein"/>
              </a:rPr>
              <a:t> Este paquete se utiliza para el análisis de expresión génica en cáncer, como se menciona en las instrucciones del proyecto.</a:t>
            </a:r>
          </a:p>
          <a:p>
            <a:pPr marL="690877" indent="-345439" lvl="1">
              <a:lnSpc>
                <a:spcPts val="4479"/>
              </a:lnSpc>
              <a:buFont typeface="Arial"/>
              <a:buChar char="•"/>
            </a:pPr>
            <a:r>
              <a:rPr lang="en-US" sz="3199">
                <a:solidFill>
                  <a:srgbClr val="223022"/>
                </a:solidFill>
                <a:latin typeface="Klein Bold"/>
              </a:rPr>
              <a:t>e1071:</a:t>
            </a:r>
            <a:r>
              <a:rPr lang="en-US" sz="3199">
                <a:solidFill>
                  <a:srgbClr val="223022"/>
                </a:solidFill>
                <a:latin typeface="Klein"/>
              </a:rPr>
              <a:t> Es una librería que contiene funciones para trabajar con modelos de máquinas de soporte vectorial (SVM).</a:t>
            </a:r>
          </a:p>
          <a:p>
            <a:pPr marL="690877" indent="-345439" lvl="1">
              <a:lnSpc>
                <a:spcPts val="4479"/>
              </a:lnSpc>
              <a:buFont typeface="Arial"/>
              <a:buChar char="•"/>
            </a:pPr>
            <a:r>
              <a:rPr lang="en-US" sz="3199">
                <a:solidFill>
                  <a:srgbClr val="223022"/>
                </a:solidFill>
                <a:latin typeface="Klein Bold"/>
              </a:rPr>
              <a:t>caret: </a:t>
            </a:r>
            <a:r>
              <a:rPr lang="en-US" sz="3199">
                <a:solidFill>
                  <a:srgbClr val="223022"/>
                </a:solidFill>
                <a:latin typeface="Klein"/>
              </a:rPr>
              <a:t>Se utiliza para entrenar y evaluar modelos predictivos. Proporciona herramientas para realizar procesos de entrenamiento de modelos de manera eficiente.</a:t>
            </a:r>
          </a:p>
          <a:p>
            <a:pPr marL="690877" indent="-345439" lvl="1">
              <a:lnSpc>
                <a:spcPts val="4479"/>
              </a:lnSpc>
              <a:buFont typeface="Arial"/>
              <a:buChar char="•"/>
            </a:pPr>
            <a:r>
              <a:rPr lang="en-US" sz="3199">
                <a:solidFill>
                  <a:srgbClr val="223022"/>
                </a:solidFill>
                <a:latin typeface="Klein Bold"/>
              </a:rPr>
              <a:t>dplyr: </a:t>
            </a:r>
            <a:r>
              <a:rPr lang="en-US" sz="3199">
                <a:solidFill>
                  <a:srgbClr val="223022"/>
                </a:solidFill>
                <a:latin typeface="Klein"/>
              </a:rPr>
              <a:t>Ofrece funciones para manipular y transformar datos de manera eficiente, facilitando operaciones como filtrado, agrupación y mutación de datos.</a:t>
            </a:r>
          </a:p>
          <a:p>
            <a:pPr marL="690877" indent="-345439" lvl="1">
              <a:lnSpc>
                <a:spcPts val="4479"/>
              </a:lnSpc>
              <a:buFont typeface="Arial"/>
              <a:buChar char="•"/>
            </a:pPr>
            <a:r>
              <a:rPr lang="en-US" sz="3199">
                <a:solidFill>
                  <a:srgbClr val="223022"/>
                </a:solidFill>
                <a:latin typeface="Klein Bold"/>
              </a:rPr>
              <a:t>pROC:</a:t>
            </a:r>
            <a:r>
              <a:rPr lang="en-US" sz="3199">
                <a:solidFill>
                  <a:srgbClr val="223022"/>
                </a:solidFill>
                <a:latin typeface="Klein"/>
              </a:rPr>
              <a:t> Esta librería se utiliza para evaluar el rendimiento del modelo, especialmente en términos de la curva AUC y las curvas ROC.</a:t>
            </a:r>
          </a:p>
          <a:p>
            <a:pPr marL="690877" indent="-345439" lvl="1">
              <a:lnSpc>
                <a:spcPts val="4479"/>
              </a:lnSpc>
              <a:buFont typeface="Arial"/>
              <a:buChar char="•"/>
            </a:pPr>
            <a:r>
              <a:rPr lang="en-US" sz="3199">
                <a:solidFill>
                  <a:srgbClr val="223022"/>
                </a:solidFill>
                <a:latin typeface="Klein Bold"/>
              </a:rPr>
              <a:t>tidyverse:</a:t>
            </a:r>
            <a:r>
              <a:rPr lang="en-US" sz="3199">
                <a:solidFill>
                  <a:srgbClr val="223022"/>
                </a:solidFill>
                <a:latin typeface="Klein"/>
              </a:rPr>
              <a:t> Es un conjunto de paquetes, que incluye dplyr, ggplot2, y otros, que facilita la manipulación y visualización de datos en un estilo consistente y eficiente.</a:t>
            </a:r>
          </a:p>
          <a:p>
            <a:pPr marL="690877" indent="-345439" lvl="1">
              <a:lnSpc>
                <a:spcPts val="4479"/>
              </a:lnSpc>
              <a:buFont typeface="Arial"/>
              <a:buChar char="•"/>
            </a:pPr>
            <a:r>
              <a:rPr lang="en-US" sz="3199">
                <a:solidFill>
                  <a:srgbClr val="223022"/>
                </a:solidFill>
                <a:latin typeface="Klein Bold"/>
              </a:rPr>
              <a:t>class:</a:t>
            </a:r>
            <a:r>
              <a:rPr lang="en-US" sz="3199">
                <a:solidFill>
                  <a:srgbClr val="223022"/>
                </a:solidFill>
                <a:latin typeface="Klein"/>
              </a:rPr>
              <a:t> Se utiliza para implementar modelos de k-vecinos más cercanos (KNN), un algoritmo de aprendizaje supervisado.</a:t>
            </a:r>
          </a:p>
          <a:p>
            <a:pPr marL="690877" indent="-345439" lvl="1">
              <a:lnSpc>
                <a:spcPts val="4479"/>
              </a:lnSpc>
              <a:buFont typeface="Arial"/>
              <a:buChar char="•"/>
            </a:pPr>
            <a:r>
              <a:rPr lang="en-US" sz="3199">
                <a:solidFill>
                  <a:srgbClr val="223022"/>
                </a:solidFill>
                <a:latin typeface="Klein Bold"/>
              </a:rPr>
              <a:t>rpart: </a:t>
            </a:r>
            <a:r>
              <a:rPr lang="en-US" sz="3199">
                <a:solidFill>
                  <a:srgbClr val="223022"/>
                </a:solidFill>
                <a:latin typeface="Klein"/>
              </a:rPr>
              <a:t>Es una librería que se utiliza para construir y visualizar árboles de decisión.</a:t>
            </a:r>
          </a:p>
          <a:p>
            <a:pPr marL="690877" indent="-345439" lvl="1">
              <a:lnSpc>
                <a:spcPts val="4479"/>
              </a:lnSpc>
              <a:buFont typeface="Arial"/>
              <a:buChar char="•"/>
            </a:pPr>
            <a:r>
              <a:rPr lang="en-US" sz="3199">
                <a:solidFill>
                  <a:srgbClr val="223022"/>
                </a:solidFill>
                <a:latin typeface="Klein Bold"/>
              </a:rPr>
              <a:t>glmnet: </a:t>
            </a:r>
            <a:r>
              <a:rPr lang="en-US" sz="3199">
                <a:solidFill>
                  <a:srgbClr val="223022"/>
                </a:solidFill>
                <a:latin typeface="Klein"/>
              </a:rPr>
              <a:t>Utilizada para ajustar modelos de regresión logística con regularización elástica.</a:t>
            </a:r>
          </a:p>
          <a:p>
            <a:pPr algn="ctr">
              <a:lnSpc>
                <a:spcPts val="517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9303486">
            <a:off x="3480939" y="829730"/>
            <a:ext cx="11326122" cy="10901393"/>
          </a:xfrm>
          <a:custGeom>
            <a:avLst/>
            <a:gdLst/>
            <a:ahLst/>
            <a:cxnLst/>
            <a:rect r="r" b="b" t="t" l="l"/>
            <a:pathLst>
              <a:path h="10901393" w="11326122">
                <a:moveTo>
                  <a:pt x="0" y="0"/>
                </a:moveTo>
                <a:lnTo>
                  <a:pt x="11326122" y="0"/>
                </a:lnTo>
                <a:lnTo>
                  <a:pt x="11326122" y="10901392"/>
                </a:lnTo>
                <a:lnTo>
                  <a:pt x="0" y="10901392"/>
                </a:lnTo>
                <a:lnTo>
                  <a:pt x="0" y="0"/>
                </a:lnTo>
                <a:close/>
              </a:path>
            </a:pathLst>
          </a:custGeom>
          <a:blipFill>
            <a:blip r:embed="rId3"/>
            <a:stretch>
              <a:fillRect l="0" t="0" r="0" b="0"/>
            </a:stretch>
          </a:blipFill>
        </p:spPr>
      </p:sp>
      <p:sp>
        <p:nvSpPr>
          <p:cNvPr name="Freeform 4" id="4"/>
          <p:cNvSpPr/>
          <p:nvPr/>
        </p:nvSpPr>
        <p:spPr>
          <a:xfrm flipH="false" flipV="false" rot="0">
            <a:off x="315038" y="1720381"/>
            <a:ext cx="11122696" cy="7822709"/>
          </a:xfrm>
          <a:custGeom>
            <a:avLst/>
            <a:gdLst/>
            <a:ahLst/>
            <a:cxnLst/>
            <a:rect r="r" b="b" t="t" l="l"/>
            <a:pathLst>
              <a:path h="7822709" w="11122696">
                <a:moveTo>
                  <a:pt x="0" y="0"/>
                </a:moveTo>
                <a:lnTo>
                  <a:pt x="11122696" y="0"/>
                </a:lnTo>
                <a:lnTo>
                  <a:pt x="11122696" y="7822709"/>
                </a:lnTo>
                <a:lnTo>
                  <a:pt x="0" y="7822709"/>
                </a:lnTo>
                <a:lnTo>
                  <a:pt x="0" y="0"/>
                </a:lnTo>
                <a:close/>
              </a:path>
            </a:pathLst>
          </a:custGeom>
          <a:blipFill>
            <a:blip r:embed="rId4"/>
            <a:stretch>
              <a:fillRect l="0" t="0" r="-7340" b="0"/>
            </a:stretch>
          </a:blipFill>
        </p:spPr>
      </p:sp>
      <p:sp>
        <p:nvSpPr>
          <p:cNvPr name="TextBox 5" id="5"/>
          <p:cNvSpPr txBox="true"/>
          <p:nvPr/>
        </p:nvSpPr>
        <p:spPr>
          <a:xfrm rot="0">
            <a:off x="1308788" y="-142875"/>
            <a:ext cx="15268665" cy="1236345"/>
          </a:xfrm>
          <a:prstGeom prst="rect">
            <a:avLst/>
          </a:prstGeom>
        </p:spPr>
        <p:txBody>
          <a:bodyPr anchor="t" rtlCol="false" tIns="0" lIns="0" bIns="0" rIns="0">
            <a:spAutoFit/>
          </a:bodyPr>
          <a:lstStyle/>
          <a:p>
            <a:pPr algn="ctr">
              <a:lnSpc>
                <a:spcPts val="10080"/>
              </a:lnSpc>
            </a:pPr>
            <a:r>
              <a:rPr lang="en-US" sz="7200">
                <a:solidFill>
                  <a:srgbClr val="3D593D"/>
                </a:solidFill>
                <a:latin typeface="Lazydog Bold"/>
              </a:rPr>
              <a:t>MODELOS </a:t>
            </a:r>
          </a:p>
        </p:txBody>
      </p:sp>
      <p:sp>
        <p:nvSpPr>
          <p:cNvPr name="TextBox 6" id="6"/>
          <p:cNvSpPr txBox="true"/>
          <p:nvPr/>
        </p:nvSpPr>
        <p:spPr>
          <a:xfrm rot="0">
            <a:off x="11845948" y="2419667"/>
            <a:ext cx="6033838" cy="5380990"/>
          </a:xfrm>
          <a:prstGeom prst="rect">
            <a:avLst/>
          </a:prstGeom>
        </p:spPr>
        <p:txBody>
          <a:bodyPr anchor="t" rtlCol="false" tIns="0" lIns="0" bIns="0" rIns="0">
            <a:spAutoFit/>
          </a:bodyPr>
          <a:lstStyle/>
          <a:p>
            <a:pPr algn="ctr">
              <a:lnSpc>
                <a:spcPts val="4759"/>
              </a:lnSpc>
            </a:pPr>
            <a:r>
              <a:rPr lang="en-US" sz="3399">
                <a:solidFill>
                  <a:srgbClr val="223022"/>
                </a:solidFill>
                <a:latin typeface="Open Sans"/>
              </a:rPr>
              <a:t>el modelo SVM (Máquinas de Soporte Vectorial) se utiliza para predecir la clase de muestra a la que pertenecen los datos. Específicamente, se está empleando para clasificar entre muestras de cáncer y muestras de tejido sólido normal.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9303486">
            <a:off x="3480939" y="829730"/>
            <a:ext cx="11326122" cy="10901393"/>
          </a:xfrm>
          <a:custGeom>
            <a:avLst/>
            <a:gdLst/>
            <a:ahLst/>
            <a:cxnLst/>
            <a:rect r="r" b="b" t="t" l="l"/>
            <a:pathLst>
              <a:path h="10901393" w="11326122">
                <a:moveTo>
                  <a:pt x="0" y="0"/>
                </a:moveTo>
                <a:lnTo>
                  <a:pt x="11326122" y="0"/>
                </a:lnTo>
                <a:lnTo>
                  <a:pt x="11326122" y="10901392"/>
                </a:lnTo>
                <a:lnTo>
                  <a:pt x="0" y="10901392"/>
                </a:lnTo>
                <a:lnTo>
                  <a:pt x="0" y="0"/>
                </a:lnTo>
                <a:close/>
              </a:path>
            </a:pathLst>
          </a:custGeom>
          <a:blipFill>
            <a:blip r:embed="rId3"/>
            <a:stretch>
              <a:fillRect l="0" t="0" r="0" b="0"/>
            </a:stretch>
          </a:blipFill>
        </p:spPr>
      </p:sp>
      <p:sp>
        <p:nvSpPr>
          <p:cNvPr name="Freeform 4" id="4"/>
          <p:cNvSpPr/>
          <p:nvPr/>
        </p:nvSpPr>
        <p:spPr>
          <a:xfrm flipH="false" flipV="false" rot="0">
            <a:off x="509930" y="1028700"/>
            <a:ext cx="10041751" cy="8701961"/>
          </a:xfrm>
          <a:custGeom>
            <a:avLst/>
            <a:gdLst/>
            <a:ahLst/>
            <a:cxnLst/>
            <a:rect r="r" b="b" t="t" l="l"/>
            <a:pathLst>
              <a:path h="8701961" w="10041751">
                <a:moveTo>
                  <a:pt x="0" y="0"/>
                </a:moveTo>
                <a:lnTo>
                  <a:pt x="10041751" y="0"/>
                </a:lnTo>
                <a:lnTo>
                  <a:pt x="10041751" y="8701961"/>
                </a:lnTo>
                <a:lnTo>
                  <a:pt x="0" y="8701961"/>
                </a:lnTo>
                <a:lnTo>
                  <a:pt x="0" y="0"/>
                </a:lnTo>
                <a:close/>
              </a:path>
            </a:pathLst>
          </a:custGeom>
          <a:blipFill>
            <a:blip r:embed="rId4"/>
            <a:stretch>
              <a:fillRect l="0" t="0" r="-2032" b="0"/>
            </a:stretch>
          </a:blipFill>
        </p:spPr>
      </p:sp>
      <p:sp>
        <p:nvSpPr>
          <p:cNvPr name="TextBox 5" id="5"/>
          <p:cNvSpPr txBox="true"/>
          <p:nvPr/>
        </p:nvSpPr>
        <p:spPr>
          <a:xfrm rot="0">
            <a:off x="11911693" y="2719705"/>
            <a:ext cx="5347607" cy="478091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rPr>
              <a:t>este código ajusta un modelo de regresión logística regularizada, realiza predicciones, evalúa su rendimiento mediante una matriz de confusión y calcula la curva ROC con el AUC.</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9303486">
            <a:off x="4880038" y="2124681"/>
            <a:ext cx="11326122" cy="10901393"/>
          </a:xfrm>
          <a:custGeom>
            <a:avLst/>
            <a:gdLst/>
            <a:ahLst/>
            <a:cxnLst/>
            <a:rect r="r" b="b" t="t" l="l"/>
            <a:pathLst>
              <a:path h="10901393" w="11326122">
                <a:moveTo>
                  <a:pt x="0" y="0"/>
                </a:moveTo>
                <a:lnTo>
                  <a:pt x="11326122" y="0"/>
                </a:lnTo>
                <a:lnTo>
                  <a:pt x="11326122" y="10901393"/>
                </a:lnTo>
                <a:lnTo>
                  <a:pt x="0" y="10901393"/>
                </a:lnTo>
                <a:lnTo>
                  <a:pt x="0" y="0"/>
                </a:lnTo>
                <a:close/>
              </a:path>
            </a:pathLst>
          </a:custGeom>
          <a:blipFill>
            <a:blip r:embed="rId3"/>
            <a:stretch>
              <a:fillRect l="0" t="0" r="0" b="0"/>
            </a:stretch>
          </a:blipFill>
        </p:spPr>
      </p:sp>
      <p:sp>
        <p:nvSpPr>
          <p:cNvPr name="Freeform 4" id="4"/>
          <p:cNvSpPr/>
          <p:nvPr/>
        </p:nvSpPr>
        <p:spPr>
          <a:xfrm flipH="false" flipV="false" rot="0">
            <a:off x="415432" y="2571750"/>
            <a:ext cx="12068708" cy="6141252"/>
          </a:xfrm>
          <a:custGeom>
            <a:avLst/>
            <a:gdLst/>
            <a:ahLst/>
            <a:cxnLst/>
            <a:rect r="r" b="b" t="t" l="l"/>
            <a:pathLst>
              <a:path h="6141252" w="12068708">
                <a:moveTo>
                  <a:pt x="0" y="0"/>
                </a:moveTo>
                <a:lnTo>
                  <a:pt x="12068708" y="0"/>
                </a:lnTo>
                <a:lnTo>
                  <a:pt x="12068708" y="6141252"/>
                </a:lnTo>
                <a:lnTo>
                  <a:pt x="0" y="6141252"/>
                </a:lnTo>
                <a:lnTo>
                  <a:pt x="0" y="0"/>
                </a:lnTo>
                <a:close/>
              </a:path>
            </a:pathLst>
          </a:custGeom>
          <a:blipFill>
            <a:blip r:embed="rId4"/>
            <a:stretch>
              <a:fillRect l="0" t="0" r="-24715" b="-883"/>
            </a:stretch>
          </a:blipFill>
        </p:spPr>
      </p:sp>
      <p:sp>
        <p:nvSpPr>
          <p:cNvPr name="TextBox 5" id="5"/>
          <p:cNvSpPr txBox="true"/>
          <p:nvPr/>
        </p:nvSpPr>
        <p:spPr>
          <a:xfrm rot="0">
            <a:off x="13174059" y="2918543"/>
            <a:ext cx="4802494" cy="53809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rPr>
              <a:t>Este código en R normaliza las características, entrena un modelo de k-Vecinos Más Cercanos (KNN) con k=5 y evalúa su rendimiento mediante una matriz de confusión.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9303486">
            <a:off x="3480939" y="829730"/>
            <a:ext cx="11326122" cy="10901393"/>
          </a:xfrm>
          <a:custGeom>
            <a:avLst/>
            <a:gdLst/>
            <a:ahLst/>
            <a:cxnLst/>
            <a:rect r="r" b="b" t="t" l="l"/>
            <a:pathLst>
              <a:path h="10901393" w="11326122">
                <a:moveTo>
                  <a:pt x="0" y="0"/>
                </a:moveTo>
                <a:lnTo>
                  <a:pt x="11326122" y="0"/>
                </a:lnTo>
                <a:lnTo>
                  <a:pt x="11326122" y="10901392"/>
                </a:lnTo>
                <a:lnTo>
                  <a:pt x="0" y="10901392"/>
                </a:lnTo>
                <a:lnTo>
                  <a:pt x="0" y="0"/>
                </a:lnTo>
                <a:close/>
              </a:path>
            </a:pathLst>
          </a:custGeom>
          <a:blipFill>
            <a:blip r:embed="rId3"/>
            <a:stretch>
              <a:fillRect l="0" t="0" r="0" b="0"/>
            </a:stretch>
          </a:blipFill>
        </p:spPr>
      </p:sp>
      <p:sp>
        <p:nvSpPr>
          <p:cNvPr name="Freeform 4" id="4"/>
          <p:cNvSpPr/>
          <p:nvPr/>
        </p:nvSpPr>
        <p:spPr>
          <a:xfrm flipH="false" flipV="false" rot="0">
            <a:off x="0" y="1570252"/>
            <a:ext cx="11427504" cy="6752616"/>
          </a:xfrm>
          <a:custGeom>
            <a:avLst/>
            <a:gdLst/>
            <a:ahLst/>
            <a:cxnLst/>
            <a:rect r="r" b="b" t="t" l="l"/>
            <a:pathLst>
              <a:path h="6752616" w="11427504">
                <a:moveTo>
                  <a:pt x="0" y="0"/>
                </a:moveTo>
                <a:lnTo>
                  <a:pt x="11427504" y="0"/>
                </a:lnTo>
                <a:lnTo>
                  <a:pt x="11427504" y="6752617"/>
                </a:lnTo>
                <a:lnTo>
                  <a:pt x="0" y="6752617"/>
                </a:lnTo>
                <a:lnTo>
                  <a:pt x="0" y="0"/>
                </a:lnTo>
                <a:close/>
              </a:path>
            </a:pathLst>
          </a:custGeom>
          <a:blipFill>
            <a:blip r:embed="rId4"/>
            <a:stretch>
              <a:fillRect l="0" t="0" r="0" b="0"/>
            </a:stretch>
          </a:blipFill>
        </p:spPr>
      </p:sp>
      <p:sp>
        <p:nvSpPr>
          <p:cNvPr name="TextBox 5" id="5"/>
          <p:cNvSpPr txBox="true"/>
          <p:nvPr/>
        </p:nvSpPr>
        <p:spPr>
          <a:xfrm rot="0">
            <a:off x="11880101" y="2750018"/>
            <a:ext cx="6407899" cy="5981065"/>
          </a:xfrm>
          <a:prstGeom prst="rect">
            <a:avLst/>
          </a:prstGeom>
        </p:spPr>
        <p:txBody>
          <a:bodyPr anchor="t" rtlCol="false" tIns="0" lIns="0" bIns="0" rIns="0">
            <a:spAutoFit/>
          </a:bodyPr>
          <a:lstStyle/>
          <a:p>
            <a:pPr algn="ctr">
              <a:lnSpc>
                <a:spcPts val="4759"/>
              </a:lnSpc>
            </a:pPr>
          </a:p>
          <a:p>
            <a:pPr algn="ctr">
              <a:lnSpc>
                <a:spcPts val="4759"/>
              </a:lnSpc>
            </a:pPr>
            <a:r>
              <a:rPr lang="en-US" sz="3399">
                <a:solidFill>
                  <a:srgbClr val="000000"/>
                </a:solidFill>
                <a:latin typeface="Open Sans"/>
              </a:rPr>
              <a:t>El código entrena un modelo de Árboles de Decisiones utilizando el método de clasificación. Opcionalmente, visualiza la estructura del árbol, realiza predicciones en el conjunto de prueba y evalúa el rendimiento mediante una matriz de confusión.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DAF06xcWqzM</dc:identifier>
  <dcterms:modified xsi:type="dcterms:W3CDTF">2011-08-01T06:04:30Z</dcterms:modified>
  <cp:revision>1</cp:revision>
  <dc:title>ANÁLISIS EXPRESIÓN GENICA</dc:title>
</cp:coreProperties>
</file>